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03" r:id="rId54"/>
    <p:sldId id="304" r:id="rId55"/>
    <p:sldId id="305" r:id="rId56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5.xml"/><Relationship Id="rId14" Type="http://schemas.openxmlformats.org/officeDocument/2006/relationships/slide" Target="slides/slide16.xml"/><Relationship Id="rId15" Type="http://schemas.openxmlformats.org/officeDocument/2006/relationships/slide" Target="slides/slide17.xml"/><Relationship Id="rId16" Type="http://schemas.openxmlformats.org/officeDocument/2006/relationships/slide" Target="slides/slide18.xml"/><Relationship Id="rId17" Type="http://schemas.openxmlformats.org/officeDocument/2006/relationships/slide" Target="slides/slide19.xml"/><Relationship Id="rId18" Type="http://schemas.openxmlformats.org/officeDocument/2006/relationships/slide" Target="slides/slide20.xml"/><Relationship Id="rId19" Type="http://schemas.openxmlformats.org/officeDocument/2006/relationships/slide" Target="slides/slide21.xml"/><Relationship Id="rId20" Type="http://schemas.openxmlformats.org/officeDocument/2006/relationships/slide" Target="slides/slide22.xml"/><Relationship Id="rId21" Type="http://schemas.openxmlformats.org/officeDocument/2006/relationships/slide" Target="slides/slide23.xml"/><Relationship Id="rId22" Type="http://schemas.openxmlformats.org/officeDocument/2006/relationships/slide" Target="slides/slide24.xml"/><Relationship Id="rId23" Type="http://schemas.openxmlformats.org/officeDocument/2006/relationships/slide" Target="slides/slide25.xml"/><Relationship Id="rId24" Type="http://schemas.openxmlformats.org/officeDocument/2006/relationships/slide" Target="slides/slide26.xml"/><Relationship Id="rId25" Type="http://schemas.openxmlformats.org/officeDocument/2006/relationships/slide" Target="slides/slide27.xml"/><Relationship Id="rId26" Type="http://schemas.openxmlformats.org/officeDocument/2006/relationships/slide" Target="slides/slide28.xml"/><Relationship Id="rId27" Type="http://schemas.openxmlformats.org/officeDocument/2006/relationships/slide" Target="slides/slide29.xml"/><Relationship Id="rId28" Type="http://schemas.openxmlformats.org/officeDocument/2006/relationships/slide" Target="slides/slide30.xml"/><Relationship Id="rId29" Type="http://schemas.openxmlformats.org/officeDocument/2006/relationships/slide" Target="slides/slide31.xml"/><Relationship Id="rId30" Type="http://schemas.openxmlformats.org/officeDocument/2006/relationships/slide" Target="slides/slide32.xml"/><Relationship Id="rId31" Type="http://schemas.openxmlformats.org/officeDocument/2006/relationships/slide" Target="slides/slide33.xml"/><Relationship Id="rId32" Type="http://schemas.openxmlformats.org/officeDocument/2006/relationships/slide" Target="slides/slide34.xml"/><Relationship Id="rId33" Type="http://schemas.openxmlformats.org/officeDocument/2006/relationships/slide" Target="slides/slide35.xml"/><Relationship Id="rId34" Type="http://schemas.openxmlformats.org/officeDocument/2006/relationships/slide" Target="slides/slide36.xml"/><Relationship Id="rId35" Type="http://schemas.openxmlformats.org/officeDocument/2006/relationships/slide" Target="slides/slide37.xml"/><Relationship Id="rId36" Type="http://schemas.openxmlformats.org/officeDocument/2006/relationships/slide" Target="slides/slide38.xml"/><Relationship Id="rId37" Type="http://schemas.openxmlformats.org/officeDocument/2006/relationships/slide" Target="slides/slide39.xml"/><Relationship Id="rId38" Type="http://schemas.openxmlformats.org/officeDocument/2006/relationships/slide" Target="slides/slide40.xml"/><Relationship Id="rId39" Type="http://schemas.openxmlformats.org/officeDocument/2006/relationships/slide" Target="slides/slide41.xml"/><Relationship Id="rId40" Type="http://schemas.openxmlformats.org/officeDocument/2006/relationships/slide" Target="slides/slide42.xml"/><Relationship Id="rId41" Type="http://schemas.openxmlformats.org/officeDocument/2006/relationships/slide" Target="slides/slide43.xml"/><Relationship Id="rId42" Type="http://schemas.openxmlformats.org/officeDocument/2006/relationships/slide" Target="slides/slide44.xml"/><Relationship Id="rId43" Type="http://schemas.openxmlformats.org/officeDocument/2006/relationships/slide" Target="slides/slide45.xml"/><Relationship Id="rId44" Type="http://schemas.openxmlformats.org/officeDocument/2006/relationships/slide" Target="slides/slide46.xml"/><Relationship Id="rId45" Type="http://schemas.openxmlformats.org/officeDocument/2006/relationships/slide" Target="slides/slide47.xml"/><Relationship Id="rId46" Type="http://schemas.openxmlformats.org/officeDocument/2006/relationships/slide" Target="slides/slide48.xml"/><Relationship Id="rId47" Type="http://schemas.openxmlformats.org/officeDocument/2006/relationships/slide" Target="slides/slide49.xml"/><Relationship Id="rId48" Type="http://schemas.openxmlformats.org/officeDocument/2006/relationships/slide" Target="slides/slide50.xml"/><Relationship Id="rId49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54" Type="http://schemas.openxmlformats.org/officeDocument/2006/relationships/slide" Target="slides/slide12.xml"/><Relationship Id="rId55" Type="http://schemas.openxmlformats.org/officeDocument/2006/relationships/slide" Target="slides/slide13.xml"/><Relationship Id="rId56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image" Target="../media/image-4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212080" cy="6858000"/>
          </a:xfrm>
          <a:prstGeom prst="rect">
            <a:avLst/>
          </a:prstGeom>
          <a:solidFill>
            <a:srgbClr val="FBF8F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658368"/>
            <a:ext cx="2148840" cy="5486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1520" y="196596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0" b="1" spc="-200" kern="0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</a:t>
            </a:r>
            <a:endParaRPr lang="en-US" sz="9200" dirty="0"/>
          </a:p>
        </p:txBody>
      </p:sp>
      <p:sp>
        <p:nvSpPr>
          <p:cNvPr id="6" name="Text 2"/>
          <p:cNvSpPr/>
          <p:nvPr/>
        </p:nvSpPr>
        <p:spPr>
          <a:xfrm>
            <a:off x="731520" y="32461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Intelligence. Always With You.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731520" y="3886200"/>
            <a:ext cx="3840480" cy="10973"/>
          </a:xfrm>
          <a:prstGeom prst="rect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8" name="Text 4"/>
          <p:cNvSpPr/>
          <p:nvPr/>
        </p:nvSpPr>
        <p:spPr>
          <a:xfrm>
            <a:off x="731520" y="406908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Engineering, Intelligence</a:t>
            </a:r>
            <a:endParaRPr lang="en-US" sz="18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&amp; Commercialization Proposal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731520" y="502920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 Quick Digitals DMCC · Dubai, United Arab Emirates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731520" y="61722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 — SEPTEMBER 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0D">
              <a:alpha val="78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731520" y="1371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OPENING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31520" y="1828800"/>
            <a:ext cx="10728655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83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NEXT WEARABLE</a:t>
            </a:r>
            <a:endParaRPr lang="en-US" sz="4600" dirty="0"/>
          </a:p>
          <a:p>
            <a:pPr algn="l" indent="0" marL="0">
              <a:lnSpc>
                <a:spcPts val="483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CATEGORY IS NOT</a:t>
            </a:r>
            <a:endParaRPr lang="en-US" sz="4600" dirty="0"/>
          </a:p>
          <a:p>
            <a:pPr algn="l" indent="0" marL="0">
              <a:lnSpc>
                <a:spcPts val="483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ANOTHER SCREEN.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731520" y="44348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intelligence that quietly understands your body, remembers what matters, and brings it back when you need it.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OPPORTUNITY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IN ONE SENTENCE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understands your body, remembers what matters</a:t>
            </a:r>
            <a:endParaRPr lang="en-US" sz="2600" dirty="0"/>
          </a:p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you press the band, and brings the right thing</a:t>
            </a:r>
            <a:endParaRPr lang="en-US" sz="2600" dirty="0"/>
          </a:p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into your day.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834640"/>
            <a:ext cx="187452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731520" y="2834640"/>
            <a:ext cx="1874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606040" y="2834640"/>
            <a:ext cx="3840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2990088" y="2834640"/>
            <a:ext cx="187452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2990088" y="2834640"/>
            <a:ext cx="1874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864608" y="2834640"/>
            <a:ext cx="3840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248656" y="2834640"/>
            <a:ext cx="187452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5248656" y="2834640"/>
            <a:ext cx="1874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123176" y="2834640"/>
            <a:ext cx="3840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507224" y="2834640"/>
            <a:ext cx="187452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7507224" y="2834640"/>
            <a:ext cx="1874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418320" y="2834640"/>
            <a:ext cx="457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10012680" y="2834640"/>
            <a:ext cx="1444752" cy="1371600"/>
          </a:xfrm>
          <a:prstGeom prst="roundRect">
            <a:avLst>
              <a:gd name="adj" fmla="val 4000"/>
            </a:avLst>
          </a:prstGeom>
          <a:solidFill>
            <a:srgbClr val="EFE7DA"/>
          </a:solidFill>
          <a:ln w="12700">
            <a:solidFill>
              <a:srgbClr val="C87A28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0012680" y="2834640"/>
            <a:ext cx="14447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731520" y="5394960"/>
            <a:ext cx="10728655" cy="10973"/>
          </a:xfrm>
          <a:prstGeom prst="rect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731520" y="5532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CORE LOOP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291840" y="5486400"/>
            <a:ext cx="8168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  →  UNDERSTAND  →  PRESS  →  REMEMBER  →  ACT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NORTH STAR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TODAY, PERSONAL INTELLIGENCE IS SPLIT ACROSS</a:t>
            </a:r>
            <a:endParaRPr lang="en-US" sz="2600" dirty="0"/>
          </a:p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PRODUCTS THAT NEVER TALK TO EACH OTHER.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42316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62432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0120" y="291693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Oura · WHOOP · Garmin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3483864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Recovery, sleep and strain — with no memory of your life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83938" y="242316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612538" y="262432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612538" y="2916936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Strava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12538" y="3300984"/>
            <a:ext cx="30123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and community — disconnected from daily context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36357" y="242316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264957" y="262432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MEETINGS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264957" y="291693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Plaud · transcription tools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64957" y="3483864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Records audio — does not know your body or your day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31520" y="402336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960120" y="422452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0120" y="4517136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 · Claude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60120" y="4901184"/>
            <a:ext cx="30123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Powerful reasoning — no persistent personal context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383938" y="402336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4612538" y="422452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612538" y="451713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Calendar platforms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612538" y="5084064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Knows your schedule — not your readiness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036357" y="402336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264957" y="422452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264957" y="451713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Health · Health Connect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264957" y="5084064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Stores data — does not interpret what it means for you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1520" y="5532120"/>
            <a:ext cx="107286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accounts. Six mental models. Zero shared understanding of the person wearing them.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FRAGMENTATION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ORCHESTRATION LAYER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24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CONNECTS</a:t>
            </a:r>
            <a:endParaRPr lang="en-US" sz="4000" dirty="0"/>
          </a:p>
          <a:p>
            <a:pPr indent="0" marL="0">
              <a:lnSpc>
                <a:spcPts val="424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EXPERIENCE.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2578608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does not replace every competitor. It becomes the layer that orchestrates body signals, personal memory and daily action into one intelligence system.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0" y="1463040"/>
            <a:ext cx="1600200" cy="3840480"/>
          </a:xfrm>
          <a:prstGeom prst="roundRect">
            <a:avLst>
              <a:gd name="adj" fmla="val 3429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6400800" y="21031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510528" y="274320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now?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8183880" y="1463040"/>
            <a:ext cx="1600200" cy="3840480"/>
          </a:xfrm>
          <a:prstGeom prst="roundRect">
            <a:avLst>
              <a:gd name="adj" fmla="val 3429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8183880" y="21031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293608" y="274320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am I — and why?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9966960" y="1463040"/>
            <a:ext cx="1600200" cy="3840480"/>
          </a:xfrm>
          <a:prstGeom prst="roundRect">
            <a:avLst>
              <a:gd name="adj" fmla="val 3429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9966960" y="21031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0076688" y="274320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mattered?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400800" y="54864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wearable · one personal intelligence layer · three surfaces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POSITIONING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VISION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240"/>
              </a:lnSpc>
              <a:buNone/>
            </a:pPr>
            <a:r>
              <a:rPr lang="en-US" sz="40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LEARNS ME.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31520" y="1965960"/>
            <a:ext cx="10728655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005840" y="196596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BAND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931920" y="1965960"/>
            <a:ext cx="72539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health signals + deliberate Link capture from a single physical button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821528" y="2743200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31520" y="3017520"/>
            <a:ext cx="10728655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005840" y="301752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MOBILE APP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931920" y="3017520"/>
            <a:ext cx="72539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 |  BODY  |  LINK — one system, three surfaces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821528" y="3794760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520" y="4069080"/>
            <a:ext cx="10728655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005840" y="406908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INTELLIGENCE LAYER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931920" y="4069080"/>
            <a:ext cx="72539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baseline · Link memory · commitments · people · context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821528" y="4846320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31520" y="5120640"/>
            <a:ext cx="10728655" cy="777240"/>
          </a:xfrm>
          <a:prstGeom prst="roundRect">
            <a:avLst>
              <a:gd name="adj" fmla="val 5882"/>
            </a:avLst>
          </a:prstGeom>
          <a:solidFill>
            <a:srgbClr val="EFE7DA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005840" y="512064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RIGHT THING, AT THE RIGHT MOMENT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931920" y="5120640"/>
            <a:ext cx="72539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Surfaced in My Day — not buried in a dashboard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VISION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 ARCHITECTURE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SURFACES. ONE INTELLIGENCE SYSTEM.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3423818" cy="3657600"/>
          </a:xfrm>
          <a:prstGeom prst="roundRect">
            <a:avLst>
              <a:gd name="adj" fmla="val 160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31520" y="2011680"/>
            <a:ext cx="3423818" cy="54864"/>
          </a:xfrm>
          <a:prstGeom prst="rect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1005840" y="2240280"/>
            <a:ext cx="28751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05840" y="2761488"/>
            <a:ext cx="28751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now?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005840" y="3200400"/>
            <a:ext cx="287517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/ Recovery / Sleep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Vitals status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personal insight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Relevant activity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Accepted Link actions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83938" y="2011680"/>
            <a:ext cx="3423818" cy="3657600"/>
          </a:xfrm>
          <a:prstGeom prst="roundRect">
            <a:avLst>
              <a:gd name="adj" fmla="val 160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383938" y="2011680"/>
            <a:ext cx="3423818" cy="54864"/>
          </a:xfrm>
          <a:prstGeom prst="rect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658258" y="2240280"/>
            <a:ext cx="28751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658258" y="2761488"/>
            <a:ext cx="28751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am I — and why?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658258" y="3200400"/>
            <a:ext cx="287517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Recovery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Vitals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Heart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load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Profile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Sources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36357" y="2011680"/>
            <a:ext cx="3423818" cy="3657600"/>
          </a:xfrm>
          <a:prstGeom prst="roundRect">
            <a:avLst>
              <a:gd name="adj" fmla="val 160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036357" y="2011680"/>
            <a:ext cx="3423818" cy="54864"/>
          </a:xfrm>
          <a:prstGeom prst="rect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310677" y="2240280"/>
            <a:ext cx="28751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8310677" y="2761488"/>
            <a:ext cx="28751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mattered?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310677" y="3200400"/>
            <a:ext cx="2875178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Link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points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Dates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Processed Link intelligence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 ARCHITECTURE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9630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096305" y="0"/>
            <a:ext cx="609539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0D">
              <a:alpha val="70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" name="Text 1"/>
          <p:cNvSpPr/>
          <p:nvPr/>
        </p:nvSpPr>
        <p:spPr>
          <a:xfrm>
            <a:off x="731520" y="5486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DAY CHANGES WITH CONTEXT.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731520" y="11430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not a static dashboard — the Abu Dhabi time-of-day atmosphere and the content both move with the day.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822960" y="1874520"/>
            <a:ext cx="4846320" cy="3291840"/>
          </a:xfrm>
          <a:prstGeom prst="roundRect">
            <a:avLst>
              <a:gd name="adj" fmla="val 2222"/>
            </a:avLst>
          </a:prstGeom>
          <a:solidFill>
            <a:srgbClr val="121110">
              <a:alpha val="88000"/>
            </a:srgbClr>
          </a:solidFill>
          <a:ln w="9525">
            <a:solidFill>
              <a:srgbClr val="3A3833"/>
            </a:solidFill>
            <a:prstDash val="solid"/>
          </a:ln>
        </p:spPr>
        <p:txBody>
          <a:bodyPr/>
          <a:p/>
        </p:txBody>
      </p:sp>
      <p:sp>
        <p:nvSpPr>
          <p:cNvPr id="8" name="Text 4"/>
          <p:cNvSpPr/>
          <p:nvPr/>
        </p:nvSpPr>
        <p:spPr>
          <a:xfrm>
            <a:off x="1143000" y="210312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1143000" y="254203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Abu Dhabi sunrise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1143000" y="2926080"/>
            <a:ext cx="4206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· Recovery · Sleep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Vitals status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personal morning sentence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— what the day asks of you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Relevant activity or Link action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492240" y="1874520"/>
            <a:ext cx="4846320" cy="3291840"/>
          </a:xfrm>
          <a:prstGeom prst="roundRect">
            <a:avLst>
              <a:gd name="adj" fmla="val 2222"/>
            </a:avLst>
          </a:prstGeom>
          <a:solidFill>
            <a:srgbClr val="121110">
              <a:alpha val="88000"/>
            </a:srgbClr>
          </a:solidFill>
          <a:ln w="9525">
            <a:solidFill>
              <a:srgbClr val="3A3833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/>
          <p:nvPr/>
        </p:nvSpPr>
        <p:spPr>
          <a:xfrm>
            <a:off x="6812280" y="210312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EVENING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6812280" y="254203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Saadiyat / Louvre dusk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812280" y="2926080"/>
            <a:ext cx="4206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state and what changed in the body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 commitments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Relevant Link memory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Tomorrow's context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Quiet close, not a report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backgrounds can be turned off. Light, dark and environment modes are user-controlled.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DAY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BODY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16"/>
              </a:lnSpc>
              <a:buNone/>
            </a:pPr>
            <a:r>
              <a:rPr lang="en-US" sz="3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“NORMAL.”</a:t>
            </a:r>
            <a:endParaRPr lang="en-US" sz="3600" dirty="0"/>
          </a:p>
          <a:p>
            <a:pPr indent="0" marL="0">
              <a:lnSpc>
                <a:spcPts val="3816"/>
              </a:lnSpc>
              <a:buNone/>
            </a:pPr>
            <a:r>
              <a:rPr lang="en-US" sz="3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 FOR YOU.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31520" y="2395728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interprets each signal against your own history — not a population average.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3063240"/>
            <a:ext cx="3423818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60120" y="326440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RESTING HR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3557016"/>
            <a:ext cx="2966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960120" y="4270248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bpm today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60120" y="4654296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usual range: 55–61 bpm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83938" y="3063240"/>
            <a:ext cx="3423818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612538" y="326440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612538" y="3557016"/>
            <a:ext cx="2966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7h 18m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4612538" y="4270248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+34 min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12538" y="4654296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 your 30-day average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36357" y="3063240"/>
            <a:ext cx="3423818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264957" y="326440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264957" y="3557016"/>
            <a:ext cx="2966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Within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8264957" y="4270248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range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264957" y="4654296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consistent with your recent weeks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1520" y="5166360"/>
            <a:ext cx="10728655" cy="10973"/>
          </a:xfrm>
          <a:prstGeom prst="rect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731520" y="53492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· Recovery · Sleep · Heart · Activity · Vitals · Trends · Body Profile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hardware-derived metric shown is subject to ES100 hardware validation. No sensor capability is claimed before it is proven on the physical device.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BODY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CREDIBILITY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16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BEFORE FEATURES.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31520" y="166420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will never display a health metric because it looks impressive. Every hardware-derived measurement must pass validation before it enters the product.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2743200"/>
            <a:ext cx="2510714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274320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device validation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470834" y="2743200"/>
            <a:ext cx="2510714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3653714" y="274320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quality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10148" y="2743200"/>
            <a:ext cx="2510714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6393028" y="274320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Repeatability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949461" y="2743200"/>
            <a:ext cx="2510714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9132341" y="274320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Skin-tone testing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31520" y="3611880"/>
            <a:ext cx="2510714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14400" y="361188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Motion testing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3470834" y="3611880"/>
            <a:ext cx="2510714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3653714" y="361188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UAE heat &amp; environment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210148" y="3611880"/>
            <a:ext cx="2510714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393028" y="361188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comparison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949461" y="3611880"/>
            <a:ext cx="2510714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9132341" y="361188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 thresholds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731520" y="4526280"/>
            <a:ext cx="5120640" cy="868680"/>
          </a:xfrm>
          <a:prstGeom prst="roundRect">
            <a:avLst>
              <a:gd name="adj" fmla="val 5263"/>
            </a:avLst>
          </a:prstGeom>
          <a:solidFill>
            <a:srgbClr val="1F1B14"/>
          </a:solidFill>
          <a:ln w="9525">
            <a:solidFill>
              <a:srgbClr val="D9A24A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60120" y="4526280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EDE7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confidence is insufficient:</a:t>
            </a:r>
            <a:endParaRPr lang="en-US" sz="12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EDE7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“Not enough reliable data.” — never a fabricated score.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309360" y="4526280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BUILDS THE BRAND.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CREDIBILITY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PROFILE &amp; HEALTH HISTORY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62"/>
              </a:lnSpc>
              <a:buNone/>
            </a:pPr>
            <a:r>
              <a:rPr lang="en-US" sz="27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CAN READ THE REPORT.</a:t>
            </a:r>
            <a:endParaRPr lang="en-US" sz="2700" dirty="0"/>
          </a:p>
          <a:p>
            <a:pPr indent="0" marL="0">
              <a:lnSpc>
                <a:spcPts val="2862"/>
              </a:lnSpc>
              <a:buNone/>
            </a:pPr>
            <a:r>
              <a:rPr lang="en-US" sz="27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USER CAN CONFIRM IT.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5120640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57860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PROFILE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0120" y="2871216"/>
            <a:ext cx="4663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Confirmed personal record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3438144"/>
            <a:ext cx="4709160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· Age · Height · Weight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BMI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fat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Muscle mass / composition where supported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history timeline per measurement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 view across weeks and months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080760" y="2377440"/>
            <a:ext cx="5379415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309360" y="2578608"/>
            <a:ext cx="4922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SCAN IMPORT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09360" y="2871216"/>
            <a:ext cx="49222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Photograph an InBody or Tanita-type report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309360" y="3438144"/>
            <a:ext cx="4967935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 — 91.4 kg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BMI — 27.9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fat — 24.2%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Muscle mass — extracted where legible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Then: Confirm &amp; Save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309360" y="4617720"/>
            <a:ext cx="2194560" cy="502920"/>
          </a:xfrm>
          <a:prstGeom prst="roundRect">
            <a:avLst>
              <a:gd name="adj" fmla="val 50909"/>
            </a:avLst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309360" y="46177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&amp; Save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AI-extracted health values are never written silently. Every record stores the measurement, its date, its source and its confidence / confirmation state.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PROFILE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spc="160">
                <a:solidFill>
                  <a:srgbClr val="C87A28"/>
                </a:solidFill>
                <a:latin typeface="Arial"/>
              </a:rPr>
              <a:t>BIOLOGICAL 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95528"/>
            <a:ext cx="1072865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232220"/>
                </a:solidFill>
                <a:latin typeface="Arial"/>
              </a:rPr>
              <a:t>HOW OLD THE BODY IS BEHAVING —</a:t>
            </a:r>
          </a:p>
          <a:p>
            <a:pPr algn="l">
              <a:lnSpc>
                <a:spcPct val="112000"/>
              </a:lnSpc>
            </a:pPr>
            <a:r>
              <a:rPr sz="2600" b="1">
                <a:solidFill>
                  <a:srgbClr val="232220"/>
                </a:solidFill>
                <a:latin typeface="Arial"/>
              </a:rPr>
              <a:t>NOT HOW OLD THE USER IS.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938528"/>
            <a:ext cx="7863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350" b="0">
                <a:solidFill>
                  <a:srgbClr val="3C3A36"/>
                </a:solidFill>
                <a:latin typeface="Arial"/>
              </a:rPr>
              <a:t>JLINK reads what it can genuinely observe — sleep regularity, resting heart rate against the user's own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3C3A36"/>
                </a:solidFill>
                <a:latin typeface="Arial"/>
              </a:rPr>
              <a:t>six-month standing, HRV where contact allows, movement and recovery. The output is a range.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697480"/>
            <a:ext cx="3423818" cy="2148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87552" y="290779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C87A28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3218688"/>
            <a:ext cx="29117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spc="80">
                <a:solidFill>
                  <a:srgbClr val="232220"/>
                </a:solidFill>
                <a:latin typeface="Arial"/>
              </a:rPr>
              <a:t>BAND ONLY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3584448"/>
            <a:ext cx="2911754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232220"/>
                </a:solidFill>
                <a:latin typeface="Arial"/>
              </a:rPr>
              <a:t>38 – 44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4187952"/>
            <a:ext cx="2911754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>
                <a:solidFill>
                  <a:srgbClr val="3C3A36"/>
                </a:solidFill>
                <a:latin typeface="Arial"/>
              </a:rPr>
              <a:t>Four weeks of the user's own nights and days produce a wide, honest range.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3938" y="2697480"/>
            <a:ext cx="3423818" cy="2148840"/>
          </a:xfrm>
          <a:prstGeom prst="roundRect">
            <a:avLst>
              <a:gd name="adj" fmla="val 4000"/>
            </a:avLst>
          </a:prstGeom>
          <a:solidFill>
            <a:srgbClr val="EFE7DA"/>
          </a:solidFill>
          <a:ln w="12700">
            <a:solidFill>
              <a:srgbClr val="C87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639970" y="290779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C87A28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9970" y="3218688"/>
            <a:ext cx="29117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spc="80">
                <a:solidFill>
                  <a:srgbClr val="232220"/>
                </a:solidFill>
                <a:latin typeface="Arial"/>
              </a:rPr>
              <a:t>BAND + BLOOD PANEL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9970" y="3584448"/>
            <a:ext cx="2911754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232220"/>
                </a:solidFill>
                <a:latin typeface="Arial"/>
              </a:rPr>
              <a:t>38 – 40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9970" y="4187952"/>
            <a:ext cx="2911754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>
                <a:solidFill>
                  <a:srgbClr val="3C3A36"/>
                </a:solidFill>
                <a:latin typeface="Arial"/>
              </a:rPr>
              <a:t>Shared markers narrow the range. Markers used and markers missing are both named.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36356" y="2697480"/>
            <a:ext cx="3423818" cy="2148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92388" y="290779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C87A28"/>
                </a:solidFill>
                <a:latin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2388" y="3218688"/>
            <a:ext cx="29117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spc="80">
                <a:solidFill>
                  <a:srgbClr val="232220"/>
                </a:solidFill>
                <a:latin typeface="Arial"/>
              </a:rPr>
              <a:t>CHRONOLOGICAL 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2388" y="3584448"/>
            <a:ext cx="2911754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232220"/>
                </a:solidFill>
                <a:latin typeface="Arial"/>
              </a:rPr>
              <a:t>41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2388" y="4187952"/>
            <a:ext cx="2911754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>
                <a:solidFill>
                  <a:srgbClr val="3C3A36"/>
                </a:solidFill>
                <a:latin typeface="Arial"/>
              </a:rPr>
              <a:t>Shown alongside, never as a pass or a fail. No score, no ranking, no lifespan claim.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5047488"/>
            <a:ext cx="10728655" cy="96926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840" y="5257800"/>
            <a:ext cx="3657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C87A28"/>
                </a:solidFill>
                <a:latin typeface="Arial"/>
              </a:rPr>
              <a:t>WHY A RANGE, NOT A NUMBER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5504688"/>
            <a:ext cx="101800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3C3A36"/>
                </a:solidFill>
                <a:latin typeface="Arial"/>
              </a:rPr>
              <a:t>A single figure implies precision the inputs do not carry. A range is defensible in front of clinicians, regulators and</a:t>
            </a:r>
          </a:p>
          <a:p>
            <a:pPr algn="l">
              <a:lnSpc>
                <a:spcPct val="130000"/>
              </a:lnSpc>
            </a:pPr>
            <a:r>
              <a:rPr sz="1200" b="0">
                <a:solidFill>
                  <a:srgbClr val="3C3A36"/>
                </a:solidFill>
                <a:latin typeface="Arial"/>
              </a:rPr>
              <a:t>investors — and it still moves visibly when the user's habits change.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spc="120">
                <a:solidFill>
                  <a:srgbClr val="8A857C"/>
                </a:solidFill>
                <a:latin typeface="Arial"/>
              </a:rPr>
              <a:t>JLINK  ·  QUICK DIGITALS DMCC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09847" y="63550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0" spc="120">
                <a:solidFill>
                  <a:srgbClr val="8A857C"/>
                </a:solidFill>
                <a:latin typeface="Arial"/>
              </a:rPr>
              <a:t>BIOLOGICAL AGE — CONCEPT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C87A28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spc="160">
                <a:solidFill>
                  <a:srgbClr val="C87A28"/>
                </a:solidFill>
                <a:latin typeface="Arial"/>
              </a:rPr>
              <a:t>BIOLOGICAL AGE —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95528"/>
            <a:ext cx="1072865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232220"/>
                </a:solidFill>
                <a:latin typeface="Arial"/>
              </a:rPr>
              <a:t>EVERY INPUT NAMED. EVERYTHING</a:t>
            </a:r>
          </a:p>
          <a:p>
            <a:pPr algn="l">
              <a:lnSpc>
                <a:spcPct val="112000"/>
              </a:lnSpc>
            </a:pPr>
            <a:r>
              <a:rPr sz="2600" b="1">
                <a:solidFill>
                  <a:srgbClr val="232220"/>
                </a:solidFill>
                <a:latin typeface="Arial"/>
              </a:rPr>
              <a:t>ELSE DELIBERATELY LEFT OUT.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21408"/>
            <a:ext cx="45720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C87A28"/>
                </a:solidFill>
                <a:latin typeface="Arial"/>
              </a:rPr>
              <a:t>WHAT GOES IN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450591"/>
            <a:ext cx="10728655" cy="60350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87552" y="2569463"/>
            <a:ext cx="2743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SLEEP REGULARITY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6200" y="2578608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3C3A36"/>
                </a:solidFill>
                <a:latin typeface="Arial"/>
              </a:rPr>
              <a:t>Bed and wake consistency across 28+ nights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69480" y="2578608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A857C"/>
                </a:solidFill>
                <a:latin typeface="Arial"/>
              </a:rPr>
              <a:t>Strongest wearable signal in published ageing research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145535"/>
            <a:ext cx="10728655" cy="60350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987552" y="3264407"/>
            <a:ext cx="2743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RESTING HEART RATE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6200" y="3273551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3C3A36"/>
                </a:solidFill>
                <a:latin typeface="Arial"/>
              </a:rPr>
              <a:t>Against the user's own six-month standing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480" y="3273551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A857C"/>
                </a:solidFill>
                <a:latin typeface="Arial"/>
              </a:rPr>
              <a:t>Personal baseline, never a population average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840479"/>
            <a:ext cx="10728655" cy="60350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987552" y="3959351"/>
            <a:ext cx="2743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HEART RATE VARIABILITY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86200" y="3968495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3C3A36"/>
                </a:solidFill>
                <a:latin typeface="Arial"/>
              </a:rPr>
              <a:t>Used only when contact quality passes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80" y="3968495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A857C"/>
                </a:solidFill>
                <a:latin typeface="Arial"/>
              </a:rPr>
              <a:t>Poor-contact nights are dropped, never smoothed over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535423"/>
            <a:ext cx="10728655" cy="60350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87552" y="4654295"/>
            <a:ext cx="2743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MOVEMENT &amp; STILLNESS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6200" y="4663439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3C3A36"/>
                </a:solidFill>
                <a:latin typeface="Arial"/>
              </a:rPr>
              <a:t>Daily active minutes and uninterrupted sitting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69480" y="4663439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A857C"/>
                </a:solidFill>
                <a:latin typeface="Arial"/>
              </a:rPr>
              <a:t>Behaviour the band can measure directly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5230367"/>
            <a:ext cx="10728655" cy="60350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987552" y="5349239"/>
            <a:ext cx="2743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BLOOD MARKERS (OPTIONAL)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86200" y="5358383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3C3A36"/>
                </a:solidFill>
                <a:latin typeface="Arial"/>
              </a:rPr>
              <a:t>HbA1c · hs-CRP · HDL · creatinine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69480" y="5358383"/>
            <a:ext cx="3931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A857C"/>
                </a:solidFill>
                <a:latin typeface="Arial"/>
              </a:rPr>
              <a:t>Narrows the range; user shares them by choice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650992"/>
            <a:ext cx="10728655" cy="566928"/>
          </a:xfrm>
          <a:prstGeom prst="roundRect">
            <a:avLst>
              <a:gd name="adj" fmla="val 4000"/>
            </a:avLst>
          </a:prstGeom>
          <a:solidFill>
            <a:srgbClr val="EFE7DA"/>
          </a:solidFill>
          <a:ln w="12700">
            <a:solidFill>
              <a:srgbClr val="C87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05840" y="5806440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C87A28"/>
                </a:solidFill>
                <a:latin typeface="Arial"/>
              </a:rPr>
              <a:t>NOT A DIAGNOSIS.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37560" y="5815584"/>
            <a:ext cx="78482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3C3A36"/>
                </a:solidFill>
                <a:latin typeface="Arial"/>
              </a:rPr>
              <a:t>Left out on purpose: single unusual days, clinical interpretation, and any claim about lifespan or disease risk.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spc="120">
                <a:solidFill>
                  <a:srgbClr val="8A857C"/>
                </a:solidFill>
                <a:latin typeface="Arial"/>
              </a:rPr>
              <a:t>JLINK  ·  QUICK DIGITALS DMCC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09847" y="63550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0" spc="120">
                <a:solidFill>
                  <a:srgbClr val="8A857C"/>
                </a:solidFill>
                <a:latin typeface="Arial"/>
              </a:rPr>
              <a:t>BIOLOGICAL AGE — METHOD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C87A28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spc="160">
                <a:solidFill>
                  <a:srgbClr val="C87A28"/>
                </a:solidFill>
                <a:latin typeface="Arial"/>
              </a:rPr>
              <a:t>BIOLOGICAL AGE — IN PRODUCT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95528"/>
            <a:ext cx="1072865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232220"/>
                </a:solidFill>
                <a:latin typeface="Arial"/>
              </a:rPr>
              <a:t>A BODY DESTINATION THAT EARNS</a:t>
            </a:r>
          </a:p>
          <a:p>
            <a:pPr algn="l">
              <a:lnSpc>
                <a:spcPct val="112000"/>
              </a:lnSpc>
            </a:pPr>
            <a:r>
              <a:rPr sz="2600" b="1">
                <a:solidFill>
                  <a:srgbClr val="232220"/>
                </a:solidFill>
                <a:latin typeface="Arial"/>
              </a:rPr>
              <a:t>A SUBSCRIPTION, NOT A NOVELTY.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21408"/>
            <a:ext cx="5120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C87A28"/>
                </a:solidFill>
                <a:latin typeface="Arial"/>
              </a:rPr>
              <a:t>THREE SCREENS, ALREADY PROTOTYPED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395728"/>
            <a:ext cx="5715000" cy="7132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87552" y="2532888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BODY → BIOLOGICAL 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2779776"/>
            <a:ext cx="5212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3C3A36"/>
                </a:solidFill>
                <a:latin typeface="Arial"/>
              </a:rPr>
              <a:t>The range, its drivers, and what was too thin to count.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200400"/>
            <a:ext cx="5715000" cy="7132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87552" y="3337560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BLOOD RESULTS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3584448"/>
            <a:ext cx="5212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3C3A36"/>
                </a:solidFill>
                <a:latin typeface="Arial"/>
              </a:rPr>
              <a:t>Add or remove a panel at any time; both lists stay visible.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005072"/>
            <a:ext cx="5715000" cy="7132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552" y="4142232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HOW THIS IS WORKED 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4389120"/>
            <a:ext cx="5212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3C3A36"/>
                </a:solidFill>
                <a:latin typeface="Arial"/>
              </a:rPr>
              <a:t>A plain-language method screen, reachable in one tap from the estimate.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809744"/>
            <a:ext cx="5715000" cy="7132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87552" y="4946904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LEARNING STATE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7552" y="5193792"/>
            <a:ext cx="5212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3C3A36"/>
                </a:solidFill>
                <a:latin typeface="Arial"/>
              </a:rPr>
              <a:t>Until enough valid history exists, JLINK says it is still learning.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2280" y="2121408"/>
            <a:ext cx="464789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C87A28"/>
                </a:solidFill>
                <a:latin typeface="Arial"/>
              </a:rPr>
              <a:t>WHY IT MATTERS COMMERCIALLY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12280" y="2395728"/>
            <a:ext cx="4647895" cy="3035808"/>
          </a:xfrm>
          <a:prstGeom prst="roundRect">
            <a:avLst>
              <a:gd name="adj" fmla="val 4000"/>
            </a:avLst>
          </a:prstGeom>
          <a:solidFill>
            <a:srgbClr val="EFE7DA"/>
          </a:solidFill>
          <a:ln w="12700">
            <a:solidFill>
              <a:srgbClr val="C87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086600" y="2615184"/>
            <a:ext cx="409925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A REASON TO WEAR IT DAILY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86600" y="2871215"/>
            <a:ext cx="409925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3C3A36"/>
                </a:solidFill>
                <a:latin typeface="Arial"/>
              </a:rPr>
              <a:t>One number that only improves with consistent behaviour.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86600" y="3346704"/>
            <a:ext cx="409925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A REASON TO RETURN MONTHLY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6600" y="3602736"/>
            <a:ext cx="409925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3C3A36"/>
                </a:solidFill>
                <a:latin typeface="Arial"/>
              </a:rPr>
              <a:t>The range narrows and shifts as history deepens.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86600" y="4078224"/>
            <a:ext cx="409925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A BRIDGE INTO CLINICAL PARTNERSHIPS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86600" y="4334256"/>
            <a:ext cx="409925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3C3A36"/>
                </a:solidFill>
                <a:latin typeface="Arial"/>
              </a:rPr>
              <a:t>Blood panels create a natural lab and insurer channel.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86600" y="4809744"/>
            <a:ext cx="409925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60">
                <a:solidFill>
                  <a:srgbClr val="232220"/>
                </a:solidFill>
                <a:latin typeface="Arial"/>
              </a:rPr>
              <a:t>A DEFENSIBLE PREMIUM TIER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86600" y="5065776"/>
            <a:ext cx="409925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3C3A36"/>
                </a:solidFill>
                <a:latin typeface="Arial"/>
              </a:rPr>
              <a:t>The category's strongest willingness-to-pay signal.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" y="5650992"/>
            <a:ext cx="10728655" cy="56692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05840" y="580644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C87A28"/>
                </a:solidFill>
                <a:latin typeface="Arial"/>
              </a:rPr>
              <a:t>DELIVERY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31720" y="5815584"/>
            <a:ext cx="8854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3C3A36"/>
                </a:solidFill>
                <a:latin typeface="Arial"/>
              </a:rPr>
              <a:t>Estimate engine and the three screens land in Phase 2 alongside BODY depth; blood-panel intake follows health sources.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spc="120">
                <a:solidFill>
                  <a:srgbClr val="8A857C"/>
                </a:solidFill>
                <a:latin typeface="Arial"/>
              </a:rPr>
              <a:t>JLINK  ·  QUICK DIGITALS DMCC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09847" y="63550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0" spc="120">
                <a:solidFill>
                  <a:srgbClr val="8A857C"/>
                </a:solidFill>
                <a:latin typeface="Arial"/>
              </a:rPr>
              <a:t>BIOLOGICAL AGE — PRODUCT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C87A28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585216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0" y="0"/>
            <a:ext cx="6339535" cy="6858000"/>
          </a:xfrm>
          <a:prstGeom prst="rect">
            <a:avLst/>
          </a:prstGeom>
          <a:solidFill>
            <a:srgbClr val="0E0E0D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309360" y="68580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 WHEN</a:t>
            </a:r>
            <a:endParaRPr lang="en-US" sz="30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SOMETHING MATTERS.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309360" y="2267712"/>
            <a:ext cx="146304" cy="146304"/>
          </a:xfrm>
          <a:prstGeom prst="ellipse">
            <a:avLst/>
          </a:prstGeom>
          <a:solidFill>
            <a:srgbClr val="D9A24A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6583680" y="2148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275320" y="216712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button on the band · haptic confirmation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309360" y="2889504"/>
            <a:ext cx="146304" cy="146304"/>
          </a:xfrm>
          <a:prstGeom prst="ellipse">
            <a:avLst/>
          </a:prstGeom>
          <a:solidFill>
            <a:srgbClr val="D9A24A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6583680" y="2770632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75320" y="27889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 amber indicator — the user always knows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309360" y="3511296"/>
            <a:ext cx="146304" cy="146304"/>
          </a:xfrm>
          <a:prstGeom prst="ellipse">
            <a:avLst/>
          </a:prstGeom>
          <a:solidFill>
            <a:srgbClr val="D9A24A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583680" y="339242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275320" y="34107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Transcription + speaker separation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09360" y="4133088"/>
            <a:ext cx="146304" cy="146304"/>
          </a:xfrm>
          <a:prstGeom prst="ellipse">
            <a:avLst/>
          </a:prstGeom>
          <a:solidFill>
            <a:srgbClr val="D9A24A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6583680" y="4014216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275320" y="4032504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 · actions · dates · key moments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6309360" y="4754880"/>
            <a:ext cx="146304" cy="146304"/>
          </a:xfrm>
          <a:prstGeom prst="ellipse">
            <a:avLst/>
          </a:prstGeom>
          <a:solidFill>
            <a:srgbClr val="D9A24A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6583680" y="463600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8275320" y="4654296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Searchable personal memory in My Link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6309360" y="5376672"/>
            <a:ext cx="146304" cy="146304"/>
          </a:xfrm>
          <a:prstGeom prst="ellipse">
            <a:avLst/>
          </a:prstGeom>
          <a:solidFill>
            <a:srgbClr val="D9A24A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6583680" y="52578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275320" y="527608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Accepted action appears in My Day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309360" y="598932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no giant “New Link” button. Link begins from the band.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62"/>
              </a:lnSpc>
              <a:buNone/>
            </a:pPr>
            <a:r>
              <a:rPr lang="en-US" sz="27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MEETING IN. SIX STRUCTURED OUTPUTS OUT.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31520" y="1481328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mixed English–Arabic conversation between Mohamed, Amir and the Owner — processed into structure, not a wall of transcript.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2743200"/>
            <a:ext cx="1635709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60120" y="2944368"/>
            <a:ext cx="117850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MATTERED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3236976"/>
            <a:ext cx="11785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960120" y="3950208"/>
            <a:ext cx="117850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550109" y="2743200"/>
            <a:ext cx="1635709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2778709" y="2944368"/>
            <a:ext cx="117850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778709" y="3236976"/>
            <a:ext cx="11785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2778709" y="3950208"/>
            <a:ext cx="117850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368698" y="2743200"/>
            <a:ext cx="1635709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4597298" y="2944368"/>
            <a:ext cx="117850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597298" y="3236976"/>
            <a:ext cx="11785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4597298" y="3950208"/>
            <a:ext cx="117850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187288" y="2743200"/>
            <a:ext cx="1635709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415888" y="2944368"/>
            <a:ext cx="117850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415888" y="3236976"/>
            <a:ext cx="11785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400" dirty="0"/>
          </a:p>
        </p:txBody>
      </p:sp>
      <p:sp>
        <p:nvSpPr>
          <p:cNvPr id="20" name="Text 18"/>
          <p:cNvSpPr/>
          <p:nvPr/>
        </p:nvSpPr>
        <p:spPr>
          <a:xfrm>
            <a:off x="6415888" y="3950208"/>
            <a:ext cx="117850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deadlines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8005877" y="2743200"/>
            <a:ext cx="1635709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8234477" y="2944368"/>
            <a:ext cx="117850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234477" y="3236976"/>
            <a:ext cx="11785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400" dirty="0"/>
          </a:p>
        </p:txBody>
      </p:sp>
      <p:sp>
        <p:nvSpPr>
          <p:cNvPr id="24" name="Text 22"/>
          <p:cNvSpPr/>
          <p:nvPr/>
        </p:nvSpPr>
        <p:spPr>
          <a:xfrm>
            <a:off x="8234477" y="3950208"/>
            <a:ext cx="117850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highlights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824466" y="2743200"/>
            <a:ext cx="1635709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10053066" y="2944368"/>
            <a:ext cx="117850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053066" y="3236976"/>
            <a:ext cx="11785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400" dirty="0"/>
          </a:p>
        </p:txBody>
      </p:sp>
      <p:sp>
        <p:nvSpPr>
          <p:cNvPr id="28" name="Text 26"/>
          <p:cNvSpPr/>
          <p:nvPr/>
        </p:nvSpPr>
        <p:spPr>
          <a:xfrm>
            <a:off x="10053066" y="3950208"/>
            <a:ext cx="117850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731520" y="4343400"/>
            <a:ext cx="10728655" cy="1143000"/>
          </a:xfrm>
          <a:prstGeom prst="roundRect">
            <a:avLst>
              <a:gd name="adj" fmla="val 4800"/>
            </a:avLst>
          </a:prstGeom>
          <a:solidFill>
            <a:srgbClr val="EFE7DA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960120" y="4544568"/>
            <a:ext cx="102714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 Action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960120" y="4928616"/>
            <a:ext cx="10317175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Accepted actions leave My Link and appear in My Day — with the person, the date and the commitment attached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Speaker labels stay editable: an uncertain speaker is confirmed by the user, never guessed silently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INTELLIGENCE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LINK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4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SEARCH RECORDINGS.</a:t>
            </a:r>
            <a:endParaRPr lang="en-US" sz="3400" dirty="0"/>
          </a:p>
          <a:p>
            <a:pPr indent="0" marL="0">
              <a:lnSpc>
                <a:spcPts val="3604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YOUR MEMORY.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697480"/>
            <a:ext cx="7680960" cy="530352"/>
          </a:xfrm>
          <a:prstGeom prst="roundRect">
            <a:avLst>
              <a:gd name="adj" fmla="val 5000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051560" y="2697480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DE7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ماذا قال محمد عن موعد الإطلاق؟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3355848"/>
            <a:ext cx="7680960" cy="530352"/>
          </a:xfrm>
          <a:prstGeom prst="roundRect">
            <a:avLst>
              <a:gd name="adj" fmla="val 5000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1051560" y="335584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DE7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Amir say about prototype testing?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1520" y="4014216"/>
            <a:ext cx="7680960" cy="530352"/>
          </a:xfrm>
          <a:prstGeom prst="roundRect">
            <a:avLst>
              <a:gd name="adj" fmla="val 5000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051560" y="4014216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DE7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we agree regarding the first 200 devices?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1520" y="4672584"/>
            <a:ext cx="7680960" cy="530352"/>
          </a:xfrm>
          <a:prstGeom prst="roundRect">
            <a:avLst>
              <a:gd name="adj" fmla="val 5000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051560" y="4672584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DE7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my commitments from yesterday.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1520" y="5330952"/>
            <a:ext cx="7680960" cy="530352"/>
          </a:xfrm>
          <a:prstGeom prst="roundRect">
            <a:avLst>
              <a:gd name="adj" fmla="val 5000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051560" y="5330952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DE7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decisions did Mohamed make about the straps?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732520" y="2697480"/>
            <a:ext cx="2727655" cy="3017520"/>
          </a:xfrm>
          <a:prstGeom prst="roundRect">
            <a:avLst>
              <a:gd name="adj" fmla="val 2011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961120" y="2898648"/>
            <a:ext cx="22704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RETRIEVAL POLICY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961120" y="3191256"/>
            <a:ext cx="227045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data only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961120" y="3758184"/>
            <a:ext cx="2316175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are retrieved only from the user's own authorized Link data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answer can be traced back to the Link it came from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cross-user retrieval, ever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LINK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240"/>
              </a:lnSpc>
              <a:buNone/>
            </a:pPr>
            <a:r>
              <a:rPr lang="en-US" sz="40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LEARNS ME.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1755648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layers of personal context — the part of JLINK that competitors cannot copy by buying the same sensor.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278892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60120" y="299008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3282696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IDENTITY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60120" y="3666744"/>
            <a:ext cx="30123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 and confirmed personal information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83938" y="278892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4612538" y="299008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612538" y="3282696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BODY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12538" y="3666744"/>
            <a:ext cx="30123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History, personal baselines and trends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036357" y="278892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64957" y="299008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264957" y="3282696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VOICE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264957" y="3666744"/>
            <a:ext cx="30123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identification where technically and legally appropriate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31520" y="438912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960120" y="459028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60120" y="4882896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PEOPLE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960120" y="5266944"/>
            <a:ext cx="30123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speakers and recurring relationships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383938" y="438912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4612538" y="459028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612538" y="4882896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COMMITMENTS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612538" y="5266944"/>
            <a:ext cx="30123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Actions, promises, decisions and dates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8036357" y="4389120"/>
            <a:ext cx="342381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264957" y="459028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8264957" y="4882896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DAY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8264957" y="5266944"/>
            <a:ext cx="30123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right body and life information at the right moment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INTELLIGENCE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+ SOFTWARE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8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SYSTEM, FIVE LAYERS.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783080"/>
            <a:ext cx="10728655" cy="713232"/>
          </a:xfrm>
          <a:prstGeom prst="roundRect">
            <a:avLst>
              <a:gd name="adj" fmla="val 641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005840" y="1783080"/>
            <a:ext cx="2834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BAND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931920" y="1783080"/>
            <a:ext cx="72539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button · haptics · microphone · validated health sensors · BLE/SDK · battery · firmware · secure device identity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821528" y="2496312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10728655" cy="713232"/>
          </a:xfrm>
          <a:prstGeom prst="roundRect">
            <a:avLst>
              <a:gd name="adj" fmla="val 641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005840" y="2697480"/>
            <a:ext cx="2834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931920" y="2697480"/>
            <a:ext cx="72539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 SDK · Android SDK · BLE device management · background sync · health integration · audio transfer · offline handling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821528" y="3410712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520" y="3611880"/>
            <a:ext cx="10728655" cy="713232"/>
          </a:xfrm>
          <a:prstGeom prst="roundRect">
            <a:avLst>
              <a:gd name="adj" fmla="val 641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005840" y="3611880"/>
            <a:ext cx="2834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INTELLIGENCE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931920" y="3611880"/>
            <a:ext cx="72539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Speech · diarization · summary / decision / action extraction · personal retrieval · health normalization · baseline &amp; confidence engines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821528" y="4325112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31520" y="4526280"/>
            <a:ext cx="10728655" cy="713232"/>
          </a:xfrm>
          <a:prstGeom prst="roundRect">
            <a:avLst>
              <a:gd name="adj" fmla="val 641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005840" y="4526280"/>
            <a:ext cx="2834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DATA LAYER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931920" y="4526280"/>
            <a:ext cx="72539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Encrypted user data · vector memory · health history · Link memory · device data · audit logs · consent controls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821528" y="5239512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1520" y="5440680"/>
            <a:ext cx="10728655" cy="713232"/>
          </a:xfrm>
          <a:prstGeom prst="roundRect">
            <a:avLst>
              <a:gd name="adj" fmla="val 6410"/>
            </a:avLst>
          </a:prstGeom>
          <a:solidFill>
            <a:srgbClr val="1F1B14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005840" y="5440680"/>
            <a:ext cx="2834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931920" y="5440680"/>
            <a:ext cx="72539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 |  BODY  |  LINK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0 — ES100 HARDWARE VALIDATION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392"/>
              </a:lnSpc>
              <a:buNone/>
            </a:pPr>
            <a:r>
              <a:rPr lang="en-US" sz="3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PHYSICAL DEVICE IS THE TRUTH.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572768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begin with the actual ES100 unit and the supplied SDKs — not with assumptions.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2514600"/>
            <a:ext cx="2545004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60120" y="2715768"/>
            <a:ext cx="20878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3008376"/>
            <a:ext cx="20878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INTAKE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60120" y="3392424"/>
            <a:ext cx="213352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 and inventory the ES100 / current JLINK device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459404" y="2514600"/>
            <a:ext cx="2545004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3688004" y="2715768"/>
            <a:ext cx="20878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688004" y="3008376"/>
            <a:ext cx="20878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SDK REVIEW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688004" y="3392424"/>
            <a:ext cx="213352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 + Android SDK audit and capability gap list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87288" y="2514600"/>
            <a:ext cx="2545004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6415888" y="2715768"/>
            <a:ext cx="20878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415888" y="3008376"/>
            <a:ext cx="20878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 CAPABILITY MATRIX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415888" y="3575304"/>
            <a:ext cx="21335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physical unit truly measures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915171" y="2514600"/>
            <a:ext cx="2545004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9143771" y="2715768"/>
            <a:ext cx="20878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143771" y="3008376"/>
            <a:ext cx="20878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TESTING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9143771" y="3575304"/>
            <a:ext cx="21335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against reference devices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31520" y="4297680"/>
            <a:ext cx="2545004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60120" y="4498848"/>
            <a:ext cx="20878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60120" y="4791456"/>
            <a:ext cx="20878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 / LINK TEST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60120" y="5358384"/>
            <a:ext cx="21335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Button, microphone, haptics, transfer, transcription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459404" y="4297680"/>
            <a:ext cx="2545004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3688004" y="4498848"/>
            <a:ext cx="20878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3688004" y="4791456"/>
            <a:ext cx="20878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UAE ENVIRONMENT TEST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3688004" y="5358384"/>
            <a:ext cx="21335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Heat, sweat, movement, outdoor conditions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187288" y="4297680"/>
            <a:ext cx="2545004" cy="1645920"/>
          </a:xfrm>
          <a:prstGeom prst="roundRect">
            <a:avLst>
              <a:gd name="adj" fmla="val 3333"/>
            </a:avLst>
          </a:prstGeom>
          <a:solidFill>
            <a:srgbClr val="EFE7DA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6415888" y="4498848"/>
            <a:ext cx="20878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415888" y="4791456"/>
            <a:ext cx="20878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CAPABILITY LOCK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6415888" y="5175504"/>
            <a:ext cx="213352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validated capabilities enter the production UX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VALIDATION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&amp; LLM ARCHITECTURE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MOAT IS NOT THE BASE MODEL.</a:t>
            </a:r>
            <a:endParaRPr lang="en-US" sz="2800" dirty="0"/>
          </a:p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MOAT IS JLINK’S PERSONAL CONTEXT.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2514600"/>
            <a:ext cx="5394960" cy="2880360"/>
          </a:xfrm>
          <a:prstGeom prst="roundRect">
            <a:avLst>
              <a:gd name="adj" fmla="val 190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715768"/>
            <a:ext cx="4937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Controlled AI orchestration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3282696"/>
            <a:ext cx="4983480" cy="1947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Foundation-model layer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proprietary prompts, policies and guardrails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Speech-to-text + speaker diarization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Structured extraction (decisions, actions, dates)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retrieval over vector memory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context engine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permission, consent and deletion controls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355080" y="2468880"/>
            <a:ext cx="5105095" cy="1481328"/>
          </a:xfrm>
          <a:prstGeom prst="roundRect">
            <a:avLst>
              <a:gd name="adj" fmla="val 400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583680" y="2670048"/>
            <a:ext cx="464789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Technologies to evaluate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83680" y="3163824"/>
            <a:ext cx="46936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OpenAI · Anthropic · Whisper-class STT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Open-model options (e.g. Llama) where appropriate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Hugging Face ecosystem · pgvector / vector DB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355080" y="4069080"/>
            <a:ext cx="5105095" cy="1481328"/>
          </a:xfrm>
          <a:prstGeom prst="roundRect">
            <a:avLst>
              <a:gd name="adj" fmla="val 400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583680" y="4270248"/>
            <a:ext cx="464789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Selection benchmarks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583680" y="4764024"/>
            <a:ext cx="469361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· latency · Arabic–English performance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· cost per user · hosting requirements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Vendor choice is a benchmark outcome, not a preference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ARCHITECTURE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BY ARCHITECTURE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392"/>
              </a:lnSpc>
              <a:buNone/>
            </a:pPr>
            <a:r>
              <a:rPr lang="en-US" sz="3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 BY DESIGN.</a:t>
            </a:r>
            <a:endParaRPr lang="en-US" sz="3200" dirty="0"/>
          </a:p>
          <a:p>
            <a:pPr indent="0" marL="0">
              <a:lnSpc>
                <a:spcPts val="3392"/>
              </a:lnSpc>
              <a:buNone/>
            </a:pPr>
            <a:r>
              <a:rPr lang="en-US" sz="3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TRUSTED BY BEHAVIOR.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743200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96112" y="2743200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only begins deliberately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459404" y="2743200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3623996" y="2743200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recording indicator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187288" y="2743200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351880" y="2743200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Microphone off outside Link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915171" y="2743200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079763" y="2743200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Encryption in transit and at rest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31520" y="3401568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96112" y="3401568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Explicit consent controls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459404" y="3401568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3623996" y="3401568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Deletion controls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87288" y="3401568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351880" y="3401568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 export and deletion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8915171" y="3401568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9079763" y="3401568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Minimal retention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31520" y="4059936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96112" y="4059936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Health-data separation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459404" y="4059936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3623996" y="4059936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Privacy-sensitive analytics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187288" y="4059936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6351880" y="4059936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Role-based internal access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8915171" y="4059936"/>
            <a:ext cx="2545004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9079763" y="4059936"/>
            <a:ext cx="22158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trails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UAE PDPL, recording-consent, health-data localization and cloud architecture requirements to be validated with qualified UAE legal counsel before the production architecture is frozen.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SOURCES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BODY RECORD. A CLEAR ORDER OF TRUTH.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2531288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487168"/>
            <a:ext cx="207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0120" y="2779776"/>
            <a:ext cx="2074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Band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3163824"/>
            <a:ext cx="211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Validated on-device sensors only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63976" y="2286000"/>
            <a:ext cx="2531288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3692576" y="2487168"/>
            <a:ext cx="207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692576" y="2779776"/>
            <a:ext cx="2074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Health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692576" y="3163824"/>
            <a:ext cx="211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read scopes, user-granted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6432" y="2286000"/>
            <a:ext cx="2531288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425032" y="2487168"/>
            <a:ext cx="207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25032" y="2779776"/>
            <a:ext cx="20740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Android Health Connect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25032" y="3346704"/>
            <a:ext cx="211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Later, approved rollout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928887" y="2286000"/>
            <a:ext cx="2531288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9157487" y="2487168"/>
            <a:ext cx="207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157487" y="2779776"/>
            <a:ext cx="20740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Scan imports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157487" y="3346704"/>
            <a:ext cx="211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User-confirmed external measurements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31520" y="3840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&amp; CONFLICT RESOLUTION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731520" y="4206240"/>
            <a:ext cx="2599868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822960" y="4206240"/>
            <a:ext cx="24169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Validated JLINK sensor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276524" y="4206240"/>
            <a:ext cx="219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441116" y="4206240"/>
            <a:ext cx="2599868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3532556" y="4206240"/>
            <a:ext cx="24169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Trusted health integration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986120" y="4206240"/>
            <a:ext cx="219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150712" y="4206240"/>
            <a:ext cx="2599868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6242152" y="4206240"/>
            <a:ext cx="24169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User-confirmed external measurement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695715" y="4206240"/>
            <a:ext cx="219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8860307" y="4206240"/>
            <a:ext cx="2599868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8951747" y="4206240"/>
            <a:ext cx="24169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Unverified data excluded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two sources disagree, JLINK shows the higher-trust value, records the alternative, and never averages measurements from different methods.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SOURCES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400800" cy="6858000"/>
          </a:xfrm>
          <a:prstGeom prst="rect">
            <a:avLst/>
          </a:prstGeom>
          <a:solidFill>
            <a:srgbClr val="0E0E0D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6400800" y="0"/>
            <a:ext cx="1097280" cy="6858000"/>
          </a:xfrm>
          <a:prstGeom prst="rect">
            <a:avLst/>
          </a:prstGeom>
          <a:solidFill>
            <a:srgbClr val="0E0E0D">
              <a:alpha val="60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292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 INTELLIGENCE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731520" y="79552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 THAT KNOWS</a:t>
            </a:r>
            <a:endParaRPr lang="en-US" sz="2800" dirty="0"/>
          </a:p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RECOVERED.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731520" y="265176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Walking · Running · Cycling · Gym · other validated types</a:t>
            </a:r>
            <a:endParaRPr lang="en-US" sz="1250" dirty="0"/>
          </a:p>
          <a:p>
            <a:pPr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Duration and heart-rate context</a:t>
            </a:r>
            <a:endParaRPr lang="en-US" sz="1250" dirty="0"/>
          </a:p>
          <a:p>
            <a:pPr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via phone GPS where appropriate</a:t>
            </a:r>
            <a:endParaRPr lang="en-US" sz="1250" dirty="0"/>
          </a:p>
          <a:p>
            <a:pPr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/ load intelligence against your personal range</a:t>
            </a:r>
            <a:endParaRPr lang="en-US" sz="1250" dirty="0"/>
          </a:p>
          <a:p>
            <a:pPr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trend across weeks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8138160" y="1920240"/>
            <a:ext cx="3291840" cy="3017520"/>
          </a:xfrm>
          <a:prstGeom prst="roundRect">
            <a:avLst>
              <a:gd name="adj" fmla="val 3030"/>
            </a:avLst>
          </a:prstGeom>
          <a:solidFill>
            <a:srgbClr val="101010">
              <a:alpha val="85000"/>
            </a:srgbClr>
          </a:solidFill>
          <a:ln w="9525">
            <a:solidFill>
              <a:srgbClr val="3A3833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412480" y="21488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CARD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412480" y="246888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Saadiyat</a:t>
            </a:r>
            <a:endParaRPr lang="en-US" sz="22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 Run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412480" y="35204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EDE7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8.4 km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EDE7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47:12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EDE7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Load: 74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Metrics appear only where the physical device and phone can support them reliably.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CONNECTED PRODUCT FLOWS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80"/>
              </a:lnSpc>
              <a:buNone/>
            </a:pPr>
            <a:r>
              <a:rPr lang="en-US" sz="30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SHOULD FEEL DISCONNECTED.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01 — BODY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731520" y="2606040"/>
            <a:ext cx="2057949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606040"/>
            <a:ext cx="187506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Band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734605" y="2606040"/>
            <a:ext cx="219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99197" y="2606040"/>
            <a:ext cx="2057949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2990637" y="2606040"/>
            <a:ext cx="187506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data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902281" y="2606040"/>
            <a:ext cx="219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066873" y="2606040"/>
            <a:ext cx="2057949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5158313" y="2606040"/>
            <a:ext cx="187506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Body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069958" y="2606040"/>
            <a:ext cx="219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234550" y="2606040"/>
            <a:ext cx="2057949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7325990" y="2606040"/>
            <a:ext cx="187506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interpretation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237635" y="2606040"/>
            <a:ext cx="219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402227" y="2606040"/>
            <a:ext cx="2057949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9493667" y="2606040"/>
            <a:ext cx="187506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Day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31520" y="39776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02 — LINK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31520" y="4297680"/>
            <a:ext cx="143861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22960" y="4297680"/>
            <a:ext cx="12557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 Link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115268" y="4297680"/>
            <a:ext cx="219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279860" y="4297680"/>
            <a:ext cx="143861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2371300" y="4297680"/>
            <a:ext cx="12557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663609" y="4297680"/>
            <a:ext cx="219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828201" y="4297680"/>
            <a:ext cx="143861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3919641" y="4297680"/>
            <a:ext cx="12557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211949" y="4297680"/>
            <a:ext cx="219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376541" y="4297680"/>
            <a:ext cx="143861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5467981" y="4297680"/>
            <a:ext cx="12557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Mattered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760290" y="4297680"/>
            <a:ext cx="219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924882" y="4297680"/>
            <a:ext cx="143861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/>
          <p:nvPr/>
        </p:nvSpPr>
        <p:spPr>
          <a:xfrm>
            <a:off x="7016322" y="4297680"/>
            <a:ext cx="12557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 Action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8308630" y="4297680"/>
            <a:ext cx="219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8473222" y="4297680"/>
            <a:ext cx="143861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8564662" y="4297680"/>
            <a:ext cx="12557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Day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9856971" y="4297680"/>
            <a:ext cx="219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10021563" y="4297680"/>
            <a:ext cx="143861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/>
          <p:nvPr/>
        </p:nvSpPr>
        <p:spPr>
          <a:xfrm>
            <a:off x="10113003" y="4297680"/>
            <a:ext cx="12557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HERO JOURNEYS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FAILURE STATES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THINKING, NOT MOCKUP THINKING.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2331720"/>
            <a:ext cx="3423818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53288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DATA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0120" y="282549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“Not enough reliable data.”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3392424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Honesty instead of a filler number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83938" y="2331720"/>
            <a:ext cx="3423818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612538" y="253288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DISCONNECTED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612538" y="282549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sync + reconnect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12538" y="3392424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user always knows the state of the device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36357" y="2331720"/>
            <a:ext cx="3423818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264957" y="253288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 ERROR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264957" y="282549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Retry, data protected locally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64957" y="3392424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captured is silently lost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31520" y="3977640"/>
            <a:ext cx="3423818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960120" y="417880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LOW-CONFIDENCE SIGNAL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0120" y="447141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Metric hidden, not guessed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60120" y="5038344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 thresholds gate every display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383938" y="3977640"/>
            <a:ext cx="3423818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4612538" y="417880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UNCERTAIN SPEAKER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612538" y="447141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the user to confirm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612538" y="5038344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 is confirmed, never assumed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036357" y="3977640"/>
            <a:ext cx="3423818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264957" y="417880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UNCERTAIN SCAN VALUE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264957" y="447141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before save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264957" y="5038344"/>
            <a:ext cx="3012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silent writes into health history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FAILURE STATES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&amp; OPERATIONS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COMMERCIAL PRODUCT NEEDS AN OPERATIONS PLATFORM.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3423818" cy="2834640"/>
          </a:xfrm>
          <a:prstGeom prst="roundRect">
            <a:avLst>
              <a:gd name="adj" fmla="val 193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578608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2962656"/>
            <a:ext cx="3012338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dashboard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management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tickets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Push notifications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&amp; configuration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 flags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83938" y="2377440"/>
            <a:ext cx="3423818" cy="2834640"/>
          </a:xfrm>
          <a:prstGeom prst="roundRect">
            <a:avLst>
              <a:gd name="adj" fmla="val 193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4612538" y="2578608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&amp; FLEET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612538" y="2962656"/>
            <a:ext cx="3012338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management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Pairing status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Firmware version visibility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batch management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processing status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health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036357" y="2377440"/>
            <a:ext cx="3423818" cy="2834640"/>
          </a:xfrm>
          <a:prstGeom prst="roundRect">
            <a:avLst>
              <a:gd name="adj" fmla="val 193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264957" y="2578608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&amp; TRUST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264957" y="3145536"/>
            <a:ext cx="3012338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 &amp; plan management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usage / cost monitoring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status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Consent &amp; audit logs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requests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· crash monitoring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 Link transcript content is not exposed to administrators by default.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PLATFORM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DIGITALS APPROACH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 STEPS FROM PROTOTYPE TO PLATFORM.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1999427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578608"/>
            <a:ext cx="15422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0120" y="2871216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3255264"/>
            <a:ext cx="1587947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+ SDK + blueprint audit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913827" y="2377440"/>
            <a:ext cx="1999427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3142427" y="2578608"/>
            <a:ext cx="15422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142427" y="2871216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142427" y="3255264"/>
            <a:ext cx="1587947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Sensors · audio · BLE · health integrations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96134" y="2377440"/>
            <a:ext cx="1999427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5324734" y="2578608"/>
            <a:ext cx="15422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324734" y="2871216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324734" y="3255264"/>
            <a:ext cx="1587947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· backend · intelligence · security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278441" y="2377440"/>
            <a:ext cx="1999427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7507041" y="2578608"/>
            <a:ext cx="15422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507041" y="2871216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507041" y="3255264"/>
            <a:ext cx="1587947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DAY | BODY | LINK UX system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460748" y="2377440"/>
            <a:ext cx="1999427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9689348" y="2578608"/>
            <a:ext cx="15422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689348" y="2871216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689348" y="3255264"/>
            <a:ext cx="1587947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 · Android · backend · admin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31520" y="4160520"/>
            <a:ext cx="1999427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960120" y="4361688"/>
            <a:ext cx="15422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960120" y="4654296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INTELLIGENCE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960120" y="5038344"/>
            <a:ext cx="1587947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· personalization · health context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2913827" y="4160520"/>
            <a:ext cx="1999427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3142427" y="4361688"/>
            <a:ext cx="15422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3142427" y="4654296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3142427" y="5038344"/>
            <a:ext cx="1587947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 · device · UAE · AI evaluation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096134" y="4160520"/>
            <a:ext cx="1999427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/>
          <p:nvPr/>
        </p:nvSpPr>
        <p:spPr>
          <a:xfrm>
            <a:off x="5324734" y="4361688"/>
            <a:ext cx="15422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324734" y="4654296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5324734" y="5038344"/>
            <a:ext cx="1587947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Controlled 200-device launch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7278441" y="4160520"/>
            <a:ext cx="1999427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/>
          <p:nvPr/>
        </p:nvSpPr>
        <p:spPr>
          <a:xfrm>
            <a:off x="7507041" y="4361688"/>
            <a:ext cx="15422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7507041" y="4654296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7507041" y="5038344"/>
            <a:ext cx="1587947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Telemetry · feedback · quality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9460748" y="4160520"/>
            <a:ext cx="1999427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/>
          <p:nvPr/>
        </p:nvSpPr>
        <p:spPr>
          <a:xfrm>
            <a:off x="9689348" y="4361688"/>
            <a:ext cx="15422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9689348" y="4654296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9689348" y="5038344"/>
            <a:ext cx="1587947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1,000 → 10,000 → international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APPROACH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48056"/>
            <a:ext cx="107286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WORKSTREAMS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WORKSTREAMS, RUNNING IN PARALLEL BY DESIGN.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3423818" cy="1481328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57860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WORKSTREAM 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0120" y="287121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Strategy &amp; UX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3383279"/>
            <a:ext cx="3012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Feeds every other workstream · owns the DAY | BODY | LINK definition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83938" y="2377440"/>
            <a:ext cx="3423818" cy="1481328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612538" y="257860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WORKSTREAM B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612538" y="287121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Wearable / SDK Engineering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12538" y="3383279"/>
            <a:ext cx="3012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Unblocks C and D · owns the capability matrix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36357" y="2377440"/>
            <a:ext cx="3423818" cy="1481328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264957" y="257860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WORKSTREAM C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264957" y="287121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Applications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64957" y="3383279"/>
            <a:ext cx="3012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Depends on A and B · delivers iOS and Android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31520" y="4023360"/>
            <a:ext cx="3423818" cy="1481328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960120" y="422452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WORKSTREAM D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0120" y="451713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&amp; Personal Intelligence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60120" y="5029200"/>
            <a:ext cx="3012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Depends on B audio + E data layer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383938" y="4023360"/>
            <a:ext cx="3423818" cy="1481328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4612538" y="422452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WORKSTREAM 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612538" y="451713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Backend, Cloud &amp; Admin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612538" y="5029200"/>
            <a:ext cx="3012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Serves C and D · owns the secure data layer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036357" y="4023360"/>
            <a:ext cx="3423818" cy="1481328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264957" y="422452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WORKSTREAM F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264957" y="4517136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QA, Security &amp; Commercial Readiness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264957" y="5029200"/>
            <a:ext cx="3012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Gates all workstreams at G0–G6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1520" y="5687568"/>
            <a:ext cx="107286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Dependency spine:  A → B → (C · D · E) → F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31520" y="6300216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WORKSTREAMS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545775" y="6300216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SCOPE — 1 OF 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PRODUCT, EXPERIENCE AND APPLICATIONS.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240280"/>
            <a:ext cx="3423818" cy="329184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441448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&amp; UX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2825496"/>
            <a:ext cx="3012338" cy="2542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architecture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journeys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system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prototype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Accessibility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Arabic-aware architecture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Abu Dhabi dynamic environment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 / dark / environment controls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83938" y="2240280"/>
            <a:ext cx="3423818" cy="329184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4612538" y="2441448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612538" y="2825496"/>
            <a:ext cx="3012338" cy="2542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/ appropriate framework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SDK integration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 lifecycle management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Health integration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 sync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Notifications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capture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| BODY | LINK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036357" y="2240280"/>
            <a:ext cx="3423818" cy="329184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264957" y="2441448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ANDROID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264957" y="2825496"/>
            <a:ext cx="3012338" cy="2542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SDK integration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 lifecycle management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Connect-ready architecture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 sync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Notifications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capture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| BODY | LINK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fragmentation testing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SCOPE — 2 OF 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BACKEND, INTELLIGENCE, OPERATIONS AND QUALITY.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240280"/>
            <a:ext cx="2531288" cy="3291840"/>
          </a:xfrm>
          <a:prstGeom prst="roundRect">
            <a:avLst>
              <a:gd name="adj" fmla="val 2167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441448"/>
            <a:ext cx="2074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2825496"/>
            <a:ext cx="2119808" cy="2542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profiles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registry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Health-data APIs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processing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memory &amp; search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and calendar layer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Notification engine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+ admin APIs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463976" y="2240280"/>
            <a:ext cx="2531288" cy="3291840"/>
          </a:xfrm>
          <a:prstGeom prst="roundRect">
            <a:avLst>
              <a:gd name="adj" fmla="val 2167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3692576" y="2441448"/>
            <a:ext cx="2074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692576" y="2825496"/>
            <a:ext cx="2119808" cy="2542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Speech-to-text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Arabic–English support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Speaker diarization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Summaries and key points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· decisions · dates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Link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Semantic search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Personal-context retrieval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evaluation harness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96432" y="2240280"/>
            <a:ext cx="2531288" cy="3291840"/>
          </a:xfrm>
          <a:prstGeom prst="roundRect">
            <a:avLst>
              <a:gd name="adj" fmla="val 2167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425032" y="2441448"/>
            <a:ext cx="2074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&amp; ADMIN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25032" y="2825496"/>
            <a:ext cx="2119808" cy="2542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operations console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controls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logs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requests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secrets management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and alerting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928887" y="2240280"/>
            <a:ext cx="2531288" cy="3291840"/>
          </a:xfrm>
          <a:prstGeom prst="roundRect">
            <a:avLst>
              <a:gd name="adj" fmla="val 2167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157487" y="2441448"/>
            <a:ext cx="2074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157487" y="2825496"/>
            <a:ext cx="2119808" cy="2542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Functional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and BLE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Battery and performance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faithfulness / hallucination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Arabic–English quality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confidence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UAE environment testing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RECOMMENDED STACK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CHOSEN FOR RELIABILITY ON REAL HARDWARE.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2103120"/>
            <a:ext cx="10728655" cy="530352"/>
          </a:xfrm>
          <a:prstGeom prst="roundRect">
            <a:avLst>
              <a:gd name="adj" fmla="val 806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005840" y="2103120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931920" y="2103120"/>
            <a:ext cx="72539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Swift / SwiftUI · Kotlin / Jetpack Compose. Flutter evaluated only if hardware SDK compatibility and background BLE reliability are fully proven.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731520" y="2660903"/>
            <a:ext cx="10728655" cy="530352"/>
          </a:xfrm>
          <a:prstGeom prst="roundRect">
            <a:avLst>
              <a:gd name="adj" fmla="val 806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1005840" y="2660903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931920" y="2660903"/>
            <a:ext cx="72539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TypeScript / Node.js / NestJS · Python / FastAPI for AI and health-processing services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31520" y="3218687"/>
            <a:ext cx="10728655" cy="530352"/>
          </a:xfrm>
          <a:prstGeom prst="roundRect">
            <a:avLst>
              <a:gd name="adj" fmla="val 806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005840" y="3218687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931920" y="3218687"/>
            <a:ext cx="72539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PostgreSQL · Redis · pgvector or benchmark-selected vector infrastructure · encrypted object storage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31520" y="3776472"/>
            <a:ext cx="10728655" cy="530352"/>
          </a:xfrm>
          <a:prstGeom prst="roundRect">
            <a:avLst>
              <a:gd name="adj" fmla="val 806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05840" y="3776472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931920" y="3776472"/>
            <a:ext cx="72539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Whisper-class STT (benchmark winner) · LLM orchestration · diarization · structured extraction · RAG personal retrieval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31520" y="4334256"/>
            <a:ext cx="10728655" cy="530352"/>
          </a:xfrm>
          <a:prstGeom prst="roundRect">
            <a:avLst>
              <a:gd name="adj" fmla="val 806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005840" y="4334256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931920" y="4334256"/>
            <a:ext cx="72539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AWS UAE / approved regional architecture subject to compliance review · containerized services · CI/CD · IaC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31520" y="4892040"/>
            <a:ext cx="10728655" cy="530352"/>
          </a:xfrm>
          <a:prstGeom prst="roundRect">
            <a:avLst>
              <a:gd name="adj" fmla="val 806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1005840" y="4892040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OBSERVABILITY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931920" y="4892040"/>
            <a:ext cx="72539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Sentry · cloud monitoring · centralized logs · AI evaluation dashboards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731520" y="5449824"/>
            <a:ext cx="10728655" cy="530352"/>
          </a:xfrm>
          <a:prstGeom prst="roundRect">
            <a:avLst>
              <a:gd name="adj" fmla="val 806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1005840" y="5449824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931920" y="5449824"/>
            <a:ext cx="72539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OAuth / OIDC · JWT &amp; session controls · KMS · Secrets Manager · encryption at rest and in transit · RBAC · audit logging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ARCHITECTURE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BAND TO INTELLIGENCE, IN SIX HOPS.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148840"/>
            <a:ext cx="3108960" cy="566928"/>
          </a:xfrm>
          <a:prstGeom prst="roundRect">
            <a:avLst>
              <a:gd name="adj" fmla="val 8065"/>
            </a:avLst>
          </a:prstGeom>
          <a:solidFill>
            <a:srgbClr val="EFE7DA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41248" y="2148840"/>
            <a:ext cx="28895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BAND</a:t>
            </a:r>
            <a:endParaRPr lang="en-US" sz="1300" dirty="0"/>
          </a:p>
          <a:p>
            <a:pPr algn="ctr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011680" y="2743200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31520" y="3017520"/>
            <a:ext cx="310896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41248" y="3017520"/>
            <a:ext cx="28895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MOBILE LAYER</a:t>
            </a:r>
            <a:endParaRPr lang="en-US" sz="1300" dirty="0"/>
          </a:p>
          <a:p>
            <a:pPr algn="ctr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 · Android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011680" y="3611880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31520" y="3886200"/>
            <a:ext cx="310896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41248" y="3886200"/>
            <a:ext cx="28895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GATEWAY</a:t>
            </a:r>
            <a:endParaRPr lang="en-US" sz="1300" dirty="0"/>
          </a:p>
          <a:p>
            <a:pPr algn="ctr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encrypted sync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011680" y="4480560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31520" y="4754880"/>
            <a:ext cx="3108960" cy="822960"/>
          </a:xfrm>
          <a:prstGeom prst="roundRect">
            <a:avLst>
              <a:gd name="adj" fmla="val 5556"/>
            </a:avLst>
          </a:prstGeom>
          <a:solidFill>
            <a:srgbClr val="E2D9C9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41248" y="4754880"/>
            <a:ext cx="28895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75"/>
              </a:lnSpc>
              <a:buNone/>
            </a:pPr>
            <a:r>
              <a:rPr lang="en-US" sz="11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100" dirty="0"/>
          </a:p>
          <a:p>
            <a:pPr algn="ctr" indent="0" marL="0">
              <a:lnSpc>
                <a:spcPts val="1375"/>
              </a:lnSpc>
              <a:buNone/>
            </a:pPr>
            <a:r>
              <a:rPr lang="en-US" sz="11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PostgreSQL · vector memory</a:t>
            </a:r>
            <a:endParaRPr lang="en-US" sz="1100" dirty="0"/>
          </a:p>
          <a:p>
            <a:pPr algn="ctr" indent="0" marL="0">
              <a:lnSpc>
                <a:spcPts val="1375"/>
              </a:lnSpc>
              <a:buNone/>
            </a:pPr>
            <a:r>
              <a:rPr lang="en-US" sz="11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encrypted object storage · cache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206240" y="2148840"/>
            <a:ext cx="233172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4315968" y="2148840"/>
            <a:ext cx="2112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</a:t>
            </a:r>
            <a:endParaRPr lang="en-US" sz="1150" dirty="0"/>
          </a:p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720840" y="2148840"/>
            <a:ext cx="233172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830568" y="2148840"/>
            <a:ext cx="2112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</a:t>
            </a:r>
            <a:endParaRPr lang="en-US" sz="1150" dirty="0"/>
          </a:p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9235440" y="2148840"/>
            <a:ext cx="233172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9345168" y="2148840"/>
            <a:ext cx="2112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</a:t>
            </a:r>
            <a:endParaRPr lang="en-US" sz="1150" dirty="0"/>
          </a:p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206240" y="2926080"/>
            <a:ext cx="233172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4315968" y="2926080"/>
            <a:ext cx="2112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</a:t>
            </a:r>
            <a:endParaRPr lang="en-US" sz="1150" dirty="0"/>
          </a:p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720840" y="2926080"/>
            <a:ext cx="233172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6830568" y="2926080"/>
            <a:ext cx="2112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CONTEXT</a:t>
            </a:r>
            <a:endParaRPr lang="en-US" sz="1150" dirty="0"/>
          </a:p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9235440" y="2926080"/>
            <a:ext cx="233172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9345168" y="2926080"/>
            <a:ext cx="2112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NOTIFICATION</a:t>
            </a:r>
            <a:endParaRPr lang="en-US" sz="1150" dirty="0"/>
          </a:p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206240" y="3886200"/>
            <a:ext cx="736092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4315968" y="3886200"/>
            <a:ext cx="7141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PROCESSING</a:t>
            </a:r>
            <a:endParaRPr lang="en-US" sz="1150" dirty="0"/>
          </a:p>
          <a:p>
            <a:pPr algn="ctr" indent="0" marL="0">
              <a:lnSpc>
                <a:spcPts val="1438"/>
              </a:lnSpc>
              <a:buNone/>
            </a:pPr>
            <a:r>
              <a:rPr lang="en-US" sz="11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STT · diarization · structured extraction · LLM · personal retrieval · quality guardrails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4206240" y="4754880"/>
            <a:ext cx="7360920" cy="822960"/>
          </a:xfrm>
          <a:prstGeom prst="roundRect">
            <a:avLst>
              <a:gd name="adj" fmla="val 5556"/>
            </a:avLst>
          </a:prstGeom>
          <a:solidFill>
            <a:srgbClr val="EFE7DA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4315968" y="4754880"/>
            <a:ext cx="7141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 |  BODY  |  LINK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 ROADMAP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62"/>
              </a:lnSpc>
              <a:buNone/>
            </a:pPr>
            <a:r>
              <a:rPr lang="en-US" sz="27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16–20 WEEKS, WITH OVERLAPPING WORKSTREAMS.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31520" y="21945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0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920240" y="219456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weeks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6949440" y="2249424"/>
            <a:ext cx="448056" cy="347472"/>
          </a:xfrm>
          <a:prstGeom prst="roundRect">
            <a:avLst>
              <a:gd name="adj" fmla="val 13158"/>
            </a:avLst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3063240" y="2240279"/>
            <a:ext cx="37490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en-US" sz="1150" dirty="0">
                <a:solidFill>
                  <a:srgbClr val="E8E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&amp; SDK validation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731520" y="2724912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920240" y="2724912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weeks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397496" y="2779776"/>
            <a:ext cx="448056" cy="347472"/>
          </a:xfrm>
          <a:prstGeom prst="roundRect">
            <a:avLst>
              <a:gd name="adj" fmla="val 13158"/>
            </a:avLst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063240" y="2770632"/>
            <a:ext cx="37490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en-US" sz="1150" dirty="0">
                <a:solidFill>
                  <a:srgbClr val="E8E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architecture + UX lock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31520" y="3255263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920240" y="3255263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weeks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845552" y="3310127"/>
            <a:ext cx="896112" cy="347472"/>
          </a:xfrm>
          <a:prstGeom prst="roundRect">
            <a:avLst>
              <a:gd name="adj" fmla="val 13158"/>
            </a:avLst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3063240" y="3300983"/>
            <a:ext cx="37490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en-US" sz="1150" dirty="0">
                <a:solidFill>
                  <a:srgbClr val="E8E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mobile + backend foundation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31520" y="3785615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920240" y="3785615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weeks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741663" y="3840479"/>
            <a:ext cx="896112" cy="347472"/>
          </a:xfrm>
          <a:prstGeom prst="roundRect">
            <a:avLst>
              <a:gd name="adj" fmla="val 13158"/>
            </a:avLst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3063240" y="3831335"/>
            <a:ext cx="37490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en-US" sz="1150" dirty="0">
                <a:solidFill>
                  <a:srgbClr val="E8E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+ health intelligence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31520" y="4315968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4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920240" y="4315968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weeks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637776" y="4370831"/>
            <a:ext cx="896112" cy="347472"/>
          </a:xfrm>
          <a:prstGeom prst="roundRect">
            <a:avLst>
              <a:gd name="adj" fmla="val 13158"/>
            </a:avLst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3063240" y="4361688"/>
            <a:ext cx="37490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en-US" sz="1150" dirty="0">
                <a:solidFill>
                  <a:srgbClr val="E8E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+ personal intelligence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31520" y="484632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920240" y="484632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weeks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10533888" y="4901183"/>
            <a:ext cx="672084" cy="347472"/>
          </a:xfrm>
          <a:prstGeom prst="roundRect">
            <a:avLst>
              <a:gd name="adj" fmla="val 13158"/>
            </a:avLst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3063240" y="4892040"/>
            <a:ext cx="37490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en-US" sz="1150" dirty="0">
                <a:solidFill>
                  <a:srgbClr val="E8E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+ integrations + hardening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731520" y="5376671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6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920240" y="5376671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weeks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10757916" y="5431535"/>
            <a:ext cx="672084" cy="347472"/>
          </a:xfrm>
          <a:prstGeom prst="roundRect">
            <a:avLst>
              <a:gd name="adj" fmla="val 13158"/>
            </a:avLst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3063240" y="5422391"/>
            <a:ext cx="37490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en-US" sz="1150" dirty="0">
                <a:solidFill>
                  <a:srgbClr val="E8E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QA + 200-device readiness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731520" y="5961888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Indicative sequencing. The final schedule is locked after Phase 0 SDK / hardware discovery; safe overlap between workstreams reduces total calendar duration.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ROADMAP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STAGE GATES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PHASE STARTS BEFORE THE PREVIOUS ONE IS PROVEN.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560320"/>
            <a:ext cx="1438612" cy="2103120"/>
          </a:xfrm>
          <a:prstGeom prst="roundRect">
            <a:avLst>
              <a:gd name="adj" fmla="val 3178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731520" y="2743200"/>
            <a:ext cx="14386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G0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41248" y="3383280"/>
            <a:ext cx="12191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feasibility confirmed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279860" y="2560320"/>
            <a:ext cx="1438612" cy="2103120"/>
          </a:xfrm>
          <a:prstGeom prst="roundRect">
            <a:avLst>
              <a:gd name="adj" fmla="val 3178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2279860" y="2743200"/>
            <a:ext cx="14386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2389588" y="3383280"/>
            <a:ext cx="12191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| BODY | LINK UX approved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828201" y="2560320"/>
            <a:ext cx="1438612" cy="2103120"/>
          </a:xfrm>
          <a:prstGeom prst="roundRect">
            <a:avLst>
              <a:gd name="adj" fmla="val 3178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828201" y="2743200"/>
            <a:ext cx="14386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3937929" y="3383280"/>
            <a:ext cx="12191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health pipeline validated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376541" y="2560320"/>
            <a:ext cx="1438612" cy="2103120"/>
          </a:xfrm>
          <a:prstGeom prst="roundRect">
            <a:avLst>
              <a:gd name="adj" fmla="val 3178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5376541" y="2743200"/>
            <a:ext cx="14386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G3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5486269" y="3383280"/>
            <a:ext cx="12191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faithfulness validated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924882" y="2560320"/>
            <a:ext cx="1438612" cy="2103120"/>
          </a:xfrm>
          <a:prstGeom prst="roundRect">
            <a:avLst>
              <a:gd name="adj" fmla="val 3178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924882" y="2743200"/>
            <a:ext cx="14386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G4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7034610" y="3383280"/>
            <a:ext cx="12191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/ privacy readiness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473222" y="2560320"/>
            <a:ext cx="1438612" cy="2103120"/>
          </a:xfrm>
          <a:prstGeom prst="roundRect">
            <a:avLst>
              <a:gd name="adj" fmla="val 3178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473222" y="2743200"/>
            <a:ext cx="14386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G5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8582950" y="3383280"/>
            <a:ext cx="12191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release candidate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0021563" y="2560320"/>
            <a:ext cx="1438612" cy="2103120"/>
          </a:xfrm>
          <a:prstGeom prst="roundRect">
            <a:avLst>
              <a:gd name="adj" fmla="val 3178"/>
            </a:avLst>
          </a:prstGeom>
          <a:solidFill>
            <a:srgbClr val="1F1B14"/>
          </a:solidFill>
          <a:ln w="9525">
            <a:solidFill>
              <a:srgbClr val="D9A24A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10021563" y="2743200"/>
            <a:ext cx="14386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G6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10131291" y="3383280"/>
            <a:ext cx="12191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200-device controlled launch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" y="5074920"/>
            <a:ext cx="107286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Gates are jointly signed. Each one converts a risk into a fact.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GATES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2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DEDICATED PRODUCT TEAM, NOT A POOL OF DEVELOPERS.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999427" cy="3017520"/>
          </a:xfrm>
          <a:prstGeom prst="roundRect">
            <a:avLst>
              <a:gd name="adj" fmla="val 2744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487168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2871216"/>
            <a:ext cx="1587947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 / Product Director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Manager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 Architect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913827" y="2286000"/>
            <a:ext cx="1999427" cy="3017520"/>
          </a:xfrm>
          <a:prstGeom prst="roundRect">
            <a:avLst>
              <a:gd name="adj" fmla="val 2744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3142427" y="2487168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142427" y="2871216"/>
            <a:ext cx="1587947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UX / UI Lead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Motion / Visual Designer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96134" y="2286000"/>
            <a:ext cx="1999427" cy="3017520"/>
          </a:xfrm>
          <a:prstGeom prst="roundRect">
            <a:avLst>
              <a:gd name="adj" fmla="val 2744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5324734" y="2487168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324734" y="2871216"/>
            <a:ext cx="1587947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 Engineer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Android Engineer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 Engineers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DevOps / Cloud Engineer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278441" y="2286000"/>
            <a:ext cx="1999427" cy="3017520"/>
          </a:xfrm>
          <a:prstGeom prst="roundRect">
            <a:avLst>
              <a:gd name="adj" fmla="val 2744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7507041" y="2487168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INTELLIGENCE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507041" y="2871216"/>
            <a:ext cx="1587947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/ ML Engineer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/ Health Algorithm Engineer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460748" y="2286000"/>
            <a:ext cx="1999427" cy="3017520"/>
          </a:xfrm>
          <a:prstGeom prst="roundRect">
            <a:avLst>
              <a:gd name="adj" fmla="val 2744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9689348" y="2487168"/>
            <a:ext cx="15422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&amp; TRUST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689348" y="2871216"/>
            <a:ext cx="1587947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 Automation Engineer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/ BLE QA Engineer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Consultant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support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are named rather than individuals; the confirmed team sheet is issued with the final agreement.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WAYS TO ENGAGE. ONE RECOMMENDED PATH.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3423818" cy="3108960"/>
          </a:xfrm>
          <a:prstGeom prst="roundRect">
            <a:avLst>
              <a:gd name="adj" fmla="val 176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87552" y="2514600"/>
            <a:ext cx="2911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b="1" spc="10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A — PROTOTYPE &amp; VALIDATION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87552" y="3108960"/>
            <a:ext cx="29117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AED 95,000 – 125,000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7552" y="3657600"/>
            <a:ext cx="291175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/ SDK validation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architecture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UX refinement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proof-of-concept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capability matrix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architecture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83938" y="2286000"/>
            <a:ext cx="3423818" cy="3108960"/>
          </a:xfrm>
          <a:prstGeom prst="roundRect">
            <a:avLst>
              <a:gd name="adj" fmla="val 1765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639970" y="2514600"/>
            <a:ext cx="2911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b="1" spc="10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B — JLINK V1 BUILD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639970" y="3108960"/>
            <a:ext cx="29117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AED 325,000 – 425,000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4639970" y="3657600"/>
            <a:ext cx="291175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 + Android applications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 and secure data layer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&amp; personal intelligence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| BODY | LINK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platform + integrations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and QA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36357" y="2286000"/>
            <a:ext cx="3423818" cy="3108960"/>
          </a:xfrm>
          <a:prstGeom prst="roundRect">
            <a:avLst>
              <a:gd name="adj" fmla="val 1765"/>
            </a:avLst>
          </a:prstGeom>
          <a:solidFill>
            <a:srgbClr val="1F1B14"/>
          </a:solidFill>
          <a:ln w="19050">
            <a:solidFill>
              <a:srgbClr val="D9A24A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10042855" y="2084832"/>
            <a:ext cx="1280160" cy="365760"/>
          </a:xfrm>
          <a:prstGeom prst="roundRect">
            <a:avLst>
              <a:gd name="adj" fmla="val 50000"/>
            </a:avLst>
          </a:prstGeom>
          <a:solidFill>
            <a:srgbClr val="D9A24A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042855" y="208483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0E0E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RECOMMENDED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8292389" y="2514600"/>
            <a:ext cx="2911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b="1" spc="10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C — COMMERCIAL LAUNCH PROGRAM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292389" y="3108960"/>
            <a:ext cx="29117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AED 475,000 – 650,000+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92389" y="3657600"/>
            <a:ext cx="291175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in Option B, plus: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support · 200-device launch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analytics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cost &amp; quality optimization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hardening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support &amp; scaling prep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Ranges are engagement investment for product engineering only — not hardware manufacturing. The final fixed quotation follows Phase 0 hardware/SDK validation and mutually agreed final scope.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THIRD-PARTY COSTS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SITS OUTSIDE THE DEVELOPMENT FEE.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3423818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487168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&amp; CLOUD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2871216"/>
            <a:ext cx="3012338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infrastructure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Developer Program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Play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83938" y="2286000"/>
            <a:ext cx="3423818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4612538" y="2487168"/>
            <a:ext cx="2966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INTELLIGENCE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612538" y="2871216"/>
            <a:ext cx="3012338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inference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Speech processing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Third-party health APIs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SMS / email delivery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036357" y="2286000"/>
            <a:ext cx="3423818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264957" y="2487168"/>
            <a:ext cx="296661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&amp; COMPLIANCE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264957" y="3054096"/>
            <a:ext cx="3012338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and manufacturing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Packaging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Certifications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Shipping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testing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/ compliance review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are pass-through or client-held costs unless explicitly included in the signed scope. Quick Digitals will forecast and monitor AI and cloud cost per user throughout the build.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COMMERCIALIZATION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SELL A DEVICE. MONETIZE AN INTELLIGENCE LAYER.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3474720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48716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0120" y="2779776"/>
            <a:ext cx="3017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799–1,199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960120" y="3493008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AED · premium retail positioning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60120" y="4059936"/>
            <a:ext cx="30632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 hardware revenue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Positions JLINK against premium wearables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25196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754880" y="2286000"/>
            <a:ext cx="3474720" cy="2926080"/>
          </a:xfrm>
          <a:prstGeom prst="roundRect">
            <a:avLst>
              <a:gd name="adj" fmla="val 1875"/>
            </a:avLst>
          </a:prstGeom>
          <a:solidFill>
            <a:srgbClr val="EFE7DA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983480" y="248716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JLINK+ SUBSCRIPTION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983480" y="2779776"/>
            <a:ext cx="3017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39–69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4983480" y="3493008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AED / month · or 399–599 / year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983480" y="4059936"/>
            <a:ext cx="30632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Deeper personal intelligence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Extended Link processing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personal memory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Body insights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trend reports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AI limits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/ executive tiers later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458200" y="2286000"/>
            <a:ext cx="3001975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686800" y="2487168"/>
            <a:ext cx="2544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ADJACENT CHANNELS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686800" y="2779776"/>
            <a:ext cx="25447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direct consumer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686800" y="3346704"/>
            <a:ext cx="2590495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wellness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programs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teams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Healthcare / wellness partnerships where legally and clinically appropriate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&amp; ecosystem partnerships later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commercial scenarios for planning purposes — not guaranteed pricing.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COMMERCIALIZATION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SCENARIO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392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200 DEVICES TO A PLATFORM.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194560"/>
            <a:ext cx="3423818" cy="1554480"/>
          </a:xfrm>
          <a:prstGeom prst="roundRect">
            <a:avLst>
              <a:gd name="adj" fmla="val 3529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331720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0120" y="260604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devices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3035808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 retention, Link usage, health trust and willingness to pay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83938" y="2194560"/>
            <a:ext cx="3423818" cy="1554480"/>
          </a:xfrm>
          <a:prstGeom prst="roundRect">
            <a:avLst>
              <a:gd name="adj" fmla="val 3529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612538" y="2331720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UAE SCALE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612538" y="260604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1,000–10,000 devices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4612538" y="3035808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UAE community, corporate partnerships and referrals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36357" y="2194560"/>
            <a:ext cx="3423818" cy="1554480"/>
          </a:xfrm>
          <a:prstGeom prst="roundRect">
            <a:avLst>
              <a:gd name="adj" fmla="val 3529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264957" y="2331720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REGIONAL SCALE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264957" y="260604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25,000–100,000 devices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64957" y="3035808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GCC expansion and recurring subscription revenue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3931920"/>
            <a:ext cx="5532120" cy="1417320"/>
          </a:xfrm>
          <a:prstGeom prst="roundRect">
            <a:avLst>
              <a:gd name="adj" fmla="val 3871"/>
            </a:avLst>
          </a:prstGeom>
          <a:solidFill>
            <a:srgbClr val="1F1B14"/>
          </a:solidFill>
          <a:ln w="9525">
            <a:solidFill>
              <a:srgbClr val="D9A24A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987552" y="4069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10,000 USERS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87552" y="43159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AED 9.99M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4114800" y="438912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GMV at AED 999 ASP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87552" y="48006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 convert to JLINK+ at AED 49/month  →  ≈ AED 2.35M annual subscription revenue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492240" y="3931920"/>
            <a:ext cx="5532120" cy="1417320"/>
          </a:xfrm>
          <a:prstGeom prst="roundRect">
            <a:avLst>
              <a:gd name="adj" fmla="val 3871"/>
            </a:avLst>
          </a:prstGeom>
          <a:solidFill>
            <a:srgbClr val="1F1B14"/>
          </a:solidFill>
          <a:ln w="9525">
            <a:solidFill>
              <a:srgbClr val="D9A24A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6748272" y="4069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50,000 USERS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748272" y="43159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AED 49.95M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9875520" y="438912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GMV at AED 999 ASP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748272" y="48006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20,000 paid subscribers at AED 49/month  →  ≈ AED 11.76M ARR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SCENARIO — NOT A FINANCIAL GUARANTEE. Figures are modelling assumptions used to show why the software and subscription layer matter.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ECONOMICS FRAMEWORK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62"/>
              </a:lnSpc>
              <a:buNone/>
            </a:pPr>
            <a:r>
              <a:rPr lang="en-US" sz="27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JUST SELL A BAND.</a:t>
            </a:r>
            <a:endParaRPr lang="en-US" sz="2700" dirty="0"/>
          </a:p>
          <a:p>
            <a:pPr indent="0" marL="0">
              <a:lnSpc>
                <a:spcPts val="2862"/>
              </a:lnSpc>
              <a:buNone/>
            </a:pPr>
            <a:r>
              <a:rPr lang="en-US" sz="27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RECURRING INTELLIGENCE REVENUE.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31520" y="2880360"/>
            <a:ext cx="2531288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3081528"/>
            <a:ext cx="2074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3465576"/>
            <a:ext cx="2119808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Landed cost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Retail price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Gross margin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rate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failure rate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463976" y="2880360"/>
            <a:ext cx="2531288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3692576" y="3081528"/>
            <a:ext cx="2074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ACQUISITION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692576" y="3465576"/>
            <a:ext cx="2119808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Activation rate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90-day retention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NPS &amp; referral intent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96432" y="2880360"/>
            <a:ext cx="2531288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425032" y="3081528"/>
            <a:ext cx="2074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25032" y="3465576"/>
            <a:ext cx="2119808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captures per user per week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engagement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Paid conversion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 ARPU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928887" y="2880360"/>
            <a:ext cx="2531288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157487" y="3081528"/>
            <a:ext cx="2074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TO SERVE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157487" y="3465576"/>
            <a:ext cx="2119808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cost per user per month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cost per user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cost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/ CAC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ECONOMICS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SUCCESS METRICS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TARGETS TO VALIDATE ACROSS THE FIRST 200 DEVICES.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3423818" cy="15727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48716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0120" y="2779776"/>
            <a:ext cx="2966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≥90%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960120" y="3474720"/>
            <a:ext cx="29666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onboarding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383938" y="2286000"/>
            <a:ext cx="3423818" cy="15727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612538" y="248716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PAIRING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612538" y="2779776"/>
            <a:ext cx="2966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≥95%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4612538" y="3474720"/>
            <a:ext cx="29666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 pairing success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036357" y="2286000"/>
            <a:ext cx="3423818" cy="15727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264957" y="2487168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STABILITY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264957" y="2779776"/>
            <a:ext cx="2966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≥98%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8264957" y="3474720"/>
            <a:ext cx="29666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crash-free sessions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31520" y="3950208"/>
            <a:ext cx="3423818" cy="15727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960120" y="4151376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0120" y="4443984"/>
            <a:ext cx="2966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≥90%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960120" y="5138928"/>
            <a:ext cx="29666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processing success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383938" y="3950208"/>
            <a:ext cx="3423818" cy="15727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4612538" y="4151376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QUALITY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612538" y="4443984"/>
            <a:ext cx="2966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Threshold</a:t>
            </a:r>
            <a:endParaRPr lang="en-US" sz="3400" dirty="0"/>
          </a:p>
        </p:txBody>
      </p:sp>
      <p:sp>
        <p:nvSpPr>
          <p:cNvPr id="23" name="Text 21"/>
          <p:cNvSpPr/>
          <p:nvPr/>
        </p:nvSpPr>
        <p:spPr>
          <a:xfrm>
            <a:off x="4612538" y="5138928"/>
            <a:ext cx="29666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defined faithfulness failure limit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8036357" y="3950208"/>
            <a:ext cx="3423818" cy="15727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264957" y="4151376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RETENTION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264957" y="4443984"/>
            <a:ext cx="2966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4</a:t>
            </a:r>
            <a:endParaRPr lang="en-US" sz="3400" dirty="0"/>
          </a:p>
        </p:txBody>
      </p:sp>
      <p:sp>
        <p:nvSpPr>
          <p:cNvPr id="27" name="Text 25"/>
          <p:cNvSpPr/>
          <p:nvPr/>
        </p:nvSpPr>
        <p:spPr>
          <a:xfrm>
            <a:off x="8264957" y="5138928"/>
            <a:ext cx="29666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retained usage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731520" y="5623560"/>
            <a:ext cx="107286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Link frequency per active user  ·  measurable Body engagement  ·  high confidence in validated health metrics</a:t>
            </a:r>
            <a:endParaRPr lang="en-US" sz="1250" dirty="0"/>
          </a:p>
          <a:p>
            <a:pPr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 intent measurement  ·  NPS and referral intent  ·  support contact rate per 100 devices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731520" y="5961888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are proposed pilot KPIs to be measured — not achieved results.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POSITIONING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44"/>
              </a:lnSpc>
              <a:buNone/>
            </a:pPr>
            <a:r>
              <a:rPr lang="en-US" sz="24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SITS WHERE BODY INTELLIGENCE MEETS LIFE INTELLIGENCE.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840480" y="1920240"/>
            <a:ext cx="12699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WHOOP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110429" y="1920240"/>
            <a:ext cx="12699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80378" y="1920240"/>
            <a:ext cx="12699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Garmin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650328" y="1920240"/>
            <a:ext cx="12699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Strava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920277" y="1920240"/>
            <a:ext cx="12699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Plaud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190226" y="1920240"/>
            <a:ext cx="12699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31520" y="2240280"/>
            <a:ext cx="10728655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22960" y="22402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body context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393159" y="2350008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663108" y="2350008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933057" y="2350008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203006" y="2350008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9472955" y="2350008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10742905" y="2350008"/>
            <a:ext cx="164592" cy="164592"/>
          </a:xfrm>
          <a:prstGeom prst="ellipse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26243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Deliberate wearable capture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393159" y="2734056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5663108" y="2734056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933057" y="2734056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203006" y="2734056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9472955" y="2734056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10742905" y="2734056"/>
            <a:ext cx="164592" cy="164592"/>
          </a:xfrm>
          <a:prstGeom prst="ellipse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31520" y="3008376"/>
            <a:ext cx="10728655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22960" y="300837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memory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393159" y="3118104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5663108" y="3118104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933057" y="3118104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8203006" y="3118104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9472955" y="3118104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10742905" y="3118104"/>
            <a:ext cx="164592" cy="164592"/>
          </a:xfrm>
          <a:prstGeom prst="ellipse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/>
          <p:nvPr/>
        </p:nvSpPr>
        <p:spPr>
          <a:xfrm>
            <a:off x="822960" y="3392424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extraction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4393159" y="3502152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5663108" y="3502152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6933057" y="3502152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>
            <a:off x="8203006" y="3502152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9472955" y="3502152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9" name="Shape 37"/>
          <p:cNvSpPr/>
          <p:nvPr/>
        </p:nvSpPr>
        <p:spPr>
          <a:xfrm>
            <a:off x="10742905" y="3502152"/>
            <a:ext cx="164592" cy="164592"/>
          </a:xfrm>
          <a:prstGeom prst="ellipse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0" name="Shape 38"/>
          <p:cNvSpPr/>
          <p:nvPr/>
        </p:nvSpPr>
        <p:spPr>
          <a:xfrm>
            <a:off x="731520" y="3776472"/>
            <a:ext cx="10728655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/>
          <p:nvPr/>
        </p:nvSpPr>
        <p:spPr>
          <a:xfrm>
            <a:off x="822960" y="377647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baseline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4393159" y="3886200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>
            <a:off x="5663108" y="3886200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4" name="Shape 42"/>
          <p:cNvSpPr/>
          <p:nvPr/>
        </p:nvSpPr>
        <p:spPr>
          <a:xfrm>
            <a:off x="6933057" y="3886200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8203006" y="3886200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9472955" y="3886200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7" name="Shape 45"/>
          <p:cNvSpPr/>
          <p:nvPr/>
        </p:nvSpPr>
        <p:spPr>
          <a:xfrm>
            <a:off x="10742905" y="3886200"/>
            <a:ext cx="164592" cy="164592"/>
          </a:xfrm>
          <a:prstGeom prst="ellipse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8" name="Text 46"/>
          <p:cNvSpPr/>
          <p:nvPr/>
        </p:nvSpPr>
        <p:spPr>
          <a:xfrm>
            <a:off x="822960" y="416052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Screenless interaction</a:t>
            </a:r>
            <a:endParaRPr lang="en-US" sz="1150" dirty="0"/>
          </a:p>
        </p:txBody>
      </p:sp>
      <p:sp>
        <p:nvSpPr>
          <p:cNvPr id="49" name="Shape 47"/>
          <p:cNvSpPr/>
          <p:nvPr/>
        </p:nvSpPr>
        <p:spPr>
          <a:xfrm>
            <a:off x="4393159" y="4270248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0" name="Shape 48"/>
          <p:cNvSpPr/>
          <p:nvPr/>
        </p:nvSpPr>
        <p:spPr>
          <a:xfrm>
            <a:off x="5663108" y="4270248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1" name="Shape 49"/>
          <p:cNvSpPr/>
          <p:nvPr/>
        </p:nvSpPr>
        <p:spPr>
          <a:xfrm>
            <a:off x="6933057" y="4270248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2" name="Shape 50"/>
          <p:cNvSpPr/>
          <p:nvPr/>
        </p:nvSpPr>
        <p:spPr>
          <a:xfrm>
            <a:off x="8203006" y="4270248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3" name="Shape 51"/>
          <p:cNvSpPr/>
          <p:nvPr/>
        </p:nvSpPr>
        <p:spPr>
          <a:xfrm>
            <a:off x="9472955" y="4270248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4" name="Shape 52"/>
          <p:cNvSpPr/>
          <p:nvPr/>
        </p:nvSpPr>
        <p:spPr>
          <a:xfrm>
            <a:off x="10742905" y="4270248"/>
            <a:ext cx="164592" cy="164592"/>
          </a:xfrm>
          <a:prstGeom prst="ellipse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5" name="Shape 53"/>
          <p:cNvSpPr/>
          <p:nvPr/>
        </p:nvSpPr>
        <p:spPr>
          <a:xfrm>
            <a:off x="731520" y="4544568"/>
            <a:ext cx="10728655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6" name="Text 54"/>
          <p:cNvSpPr/>
          <p:nvPr/>
        </p:nvSpPr>
        <p:spPr>
          <a:xfrm>
            <a:off x="822960" y="454456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Ask-your-memory</a:t>
            </a:r>
            <a:endParaRPr lang="en-US" sz="1150" dirty="0"/>
          </a:p>
        </p:txBody>
      </p:sp>
      <p:sp>
        <p:nvSpPr>
          <p:cNvPr id="57" name="Shape 55"/>
          <p:cNvSpPr/>
          <p:nvPr/>
        </p:nvSpPr>
        <p:spPr>
          <a:xfrm>
            <a:off x="4393159" y="4654296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8" name="Shape 56"/>
          <p:cNvSpPr/>
          <p:nvPr/>
        </p:nvSpPr>
        <p:spPr>
          <a:xfrm>
            <a:off x="5663108" y="4654296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9" name="Shape 57"/>
          <p:cNvSpPr/>
          <p:nvPr/>
        </p:nvSpPr>
        <p:spPr>
          <a:xfrm>
            <a:off x="6933057" y="4654296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0" name="Shape 58"/>
          <p:cNvSpPr/>
          <p:nvPr/>
        </p:nvSpPr>
        <p:spPr>
          <a:xfrm>
            <a:off x="8203006" y="4654296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1" name="Shape 59"/>
          <p:cNvSpPr/>
          <p:nvPr/>
        </p:nvSpPr>
        <p:spPr>
          <a:xfrm>
            <a:off x="9472955" y="4654296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2" name="Shape 60"/>
          <p:cNvSpPr/>
          <p:nvPr/>
        </p:nvSpPr>
        <p:spPr>
          <a:xfrm>
            <a:off x="10742905" y="4654296"/>
            <a:ext cx="164592" cy="164592"/>
          </a:xfrm>
          <a:prstGeom prst="ellipse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3" name="Text 61"/>
          <p:cNvSpPr/>
          <p:nvPr/>
        </p:nvSpPr>
        <p:spPr>
          <a:xfrm>
            <a:off x="822960" y="492861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integration</a:t>
            </a:r>
            <a:endParaRPr lang="en-US" sz="1150" dirty="0"/>
          </a:p>
        </p:txBody>
      </p:sp>
      <p:sp>
        <p:nvSpPr>
          <p:cNvPr id="64" name="Shape 62"/>
          <p:cNvSpPr/>
          <p:nvPr/>
        </p:nvSpPr>
        <p:spPr>
          <a:xfrm>
            <a:off x="4393159" y="5038344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5" name="Shape 63"/>
          <p:cNvSpPr/>
          <p:nvPr/>
        </p:nvSpPr>
        <p:spPr>
          <a:xfrm>
            <a:off x="5663108" y="5038344"/>
            <a:ext cx="164592" cy="164592"/>
          </a:xfrm>
          <a:prstGeom prst="ellipse">
            <a:avLst/>
          </a:prstGeom>
          <a:solidFill>
            <a:srgbClr val="3C3A3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6" name="Shape 64"/>
          <p:cNvSpPr/>
          <p:nvPr/>
        </p:nvSpPr>
        <p:spPr>
          <a:xfrm>
            <a:off x="6933057" y="5038344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7" name="Shape 65"/>
          <p:cNvSpPr/>
          <p:nvPr/>
        </p:nvSpPr>
        <p:spPr>
          <a:xfrm>
            <a:off x="8203006" y="5038344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8" name="Shape 66"/>
          <p:cNvSpPr/>
          <p:nvPr/>
        </p:nvSpPr>
        <p:spPr>
          <a:xfrm>
            <a:off x="9472955" y="5038344"/>
            <a:ext cx="164592" cy="164592"/>
          </a:xfrm>
          <a:prstGeom prst="ellipse">
            <a:avLst/>
          </a:prstGeom>
          <a:solidFill>
            <a:srgbClr val="DCD3C4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69" name="Shape 67"/>
          <p:cNvSpPr/>
          <p:nvPr/>
        </p:nvSpPr>
        <p:spPr>
          <a:xfrm>
            <a:off x="10742905" y="5038344"/>
            <a:ext cx="164592" cy="164592"/>
          </a:xfrm>
          <a:prstGeom prst="ellipse">
            <a:avLst/>
          </a:prstGeom>
          <a:solidFill>
            <a:srgbClr val="C87A2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70" name="Text 68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reflects publicly positioned product focus, not a technical audit of competitor firmware. JLINK's distinct position is the intersection — not superiority on every row.</a:t>
            </a:r>
            <a:endParaRPr lang="en-US" sz="1000" dirty="0"/>
          </a:p>
        </p:txBody>
      </p:sp>
      <p:sp>
        <p:nvSpPr>
          <p:cNvPr id="71" name="Text 69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72" name="Text 70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POSITIONING</a:t>
            </a:r>
            <a:endParaRPr lang="en-US" sz="900" dirty="0"/>
          </a:p>
        </p:txBody>
      </p:sp>
      <p:sp>
        <p:nvSpPr>
          <p:cNvPr id="73" name="Text 71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 DISCIPLINE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4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DISCIPLINE IS A PRODUCT FEATURE.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31520" y="1618488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JLINK will deliberately not build in Generation 1: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3108960"/>
            <a:ext cx="1999427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68680" y="3108960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network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2913827" y="3108960"/>
            <a:ext cx="1999427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3050987" y="3108960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Always-on recording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096134" y="3108960"/>
            <a:ext cx="1999427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5233294" y="3108960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doctor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278441" y="3108960"/>
            <a:ext cx="1999427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7415601" y="3108960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diagnosis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9460748" y="3108960"/>
            <a:ext cx="1999427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597908" y="3108960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31520" y="3977640"/>
            <a:ext cx="1999427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68680" y="3977640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 replacement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913827" y="3977640"/>
            <a:ext cx="1999427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3050987" y="3977640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logging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096134" y="3977640"/>
            <a:ext cx="1999427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5233294" y="3977640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Unvalidated health measurements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278441" y="3977640"/>
            <a:ext cx="1999427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7415601" y="3977640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Unnecessary mode complexity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9460748" y="3977640"/>
            <a:ext cx="1999427" cy="731520"/>
          </a:xfrm>
          <a:prstGeom prst="roundRect">
            <a:avLst>
              <a:gd name="adj" fmla="val 6250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9597908" y="3977640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Chatbot-first interface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731520" y="5074920"/>
            <a:ext cx="107286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item removed protects battery life, privacy posture, review approval or user trust.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WILL NOT BUILD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ECOSYSTEM SUPPORT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STRAP IS PART OF THE PRODUCT EXPERIENCE.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240280"/>
            <a:ext cx="5394960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441448"/>
            <a:ext cx="4937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Quick Digitals can assist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3008376"/>
            <a:ext cx="4983480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 research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Strap specification development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recommendations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comparison matrix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MOQ negotiation support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 technical communication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checklist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Packaging &amp; digital experience alignment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355080" y="2240280"/>
            <a:ext cx="5105095" cy="3017520"/>
          </a:xfrm>
          <a:prstGeom prst="roundRect">
            <a:avLst>
              <a:gd name="adj" fmla="val 1818"/>
            </a:avLst>
          </a:prstGeom>
          <a:solidFill>
            <a:srgbClr val="EFE7DA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583680" y="2441448"/>
            <a:ext cx="464789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strap characteristics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83680" y="3008376"/>
            <a:ext cx="4693615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finish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Sweat resistant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UAE climate appropriate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Skin comfortable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Replaceable and low profile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cleaning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sizes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Commercially manufacturable at pilot MOQ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Manufacturing procurement and supplier contracts remain client-controlled unless separately contracted.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ECOSYSTEM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</a:t>
            </a:r>
            <a:endParaRPr lang="en-US" sz="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RISKS &amp; MITIGATION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6"/>
              </a:lnSpc>
              <a:buNone/>
            </a:pPr>
            <a:r>
              <a:rPr lang="en-US" sz="26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MAJOR RISK HAS AN OWNER AND A PHASE.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2240280"/>
            <a:ext cx="3442106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32688" y="2359152"/>
            <a:ext cx="30397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ACCURACY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932688" y="265176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Validation before any UX claim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74794" y="2240280"/>
            <a:ext cx="3442106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4575962" y="2359152"/>
            <a:ext cx="30397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SDK LIMITATIONS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575962" y="265176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0 technical spike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8069" y="2240280"/>
            <a:ext cx="3442106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219237" y="2359152"/>
            <a:ext cx="30397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 RELIABILITY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219237" y="265176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integration + extensive device testing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31520" y="3337560"/>
            <a:ext cx="3442106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32688" y="3456432"/>
            <a:ext cx="30397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HALLUCINATION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932688" y="37490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Structured extraction + faithfulness evaluation + confidence controls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74794" y="3337560"/>
            <a:ext cx="3442106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4575962" y="3456432"/>
            <a:ext cx="30397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ARABIC–ENGLISH ACCURACY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5962" y="37490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UAE-specific benchmark dataset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8069" y="3337560"/>
            <a:ext cx="3442106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219237" y="3456432"/>
            <a:ext cx="30397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219237" y="37490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architecture + qualified UAE counsel review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31520" y="4434840"/>
            <a:ext cx="3442106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932688" y="4553712"/>
            <a:ext cx="30397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&amp; AI COST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932688" y="484632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routing, caching and optimization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374794" y="4434840"/>
            <a:ext cx="3442106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4575962" y="4553712"/>
            <a:ext cx="30397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BATTERY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4575962" y="484632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Bounded Link captures + optimized sync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8018069" y="4434840"/>
            <a:ext cx="3442106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8219237" y="4553712"/>
            <a:ext cx="30397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MANUFACTURING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8219237" y="484632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Staged 200-device pilot before scale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</a:t>
            </a:r>
            <a:endParaRPr lang="en-US" sz="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QUICK DIGITALS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18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NEEDS A PRODUCT PARTNER,</a:t>
            </a:r>
            <a:endParaRPr lang="en-US" sz="3000" dirty="0"/>
          </a:p>
          <a:p>
            <a:pPr indent="0" marL="0">
              <a:lnSpc>
                <a:spcPts val="318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JUST DEVELOPERS.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075688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integrated partner removes the fragmentation between hardware, software, AI, product and commercialization — where wearable programmes usually fail.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388620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388620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Strategy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544013" y="388620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2635453" y="388620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 / UX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56506" y="388620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4447946" y="388620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69000" y="388620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6260440" y="388620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Android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981493" y="388620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072933" y="388620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 Engineering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9793986" y="388620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885426" y="388620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/ ML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31520" y="461772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461772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544013" y="461772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2635453" y="461772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/ SDK Integration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356506" y="461772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4447946" y="461772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169000" y="461772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6260440" y="461772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Experience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981493" y="461772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072933" y="461772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Commercialization Support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9793986" y="4617720"/>
            <a:ext cx="1666189" cy="621792"/>
          </a:xfrm>
          <a:prstGeom prst="roundRect">
            <a:avLst>
              <a:gd name="adj" fmla="val 7353"/>
            </a:avLst>
          </a:prstGeom>
          <a:solidFill>
            <a:srgbClr val="1A1917"/>
          </a:solidFill>
          <a:ln w="9525">
            <a:solidFill>
              <a:srgbClr val="2C2B28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9885426" y="4617720"/>
            <a:ext cx="148330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&amp; Growth</a:t>
            </a:r>
            <a:endParaRPr lang="en-US" sz="1050" dirty="0"/>
          </a:p>
        </p:txBody>
      </p:sp>
      <p:pic>
        <p:nvPicPr>
          <p:cNvPr id="2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8495" y="457200"/>
            <a:ext cx="2011680" cy="514990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QUICK DIGITALS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</a:t>
            </a:r>
            <a:endParaRPr lang="en-US" sz="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&amp; DELIVERABLES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MANAGED LIKE AN EXECUTIVE PROGRAMME.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2240280"/>
            <a:ext cx="4937760" cy="3200400"/>
          </a:xfrm>
          <a:prstGeom prst="roundRect">
            <a:avLst>
              <a:gd name="adj" fmla="val 1714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441448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2825496"/>
            <a:ext cx="4526280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product review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Biweekly steering review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project board + sprint demos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approval gates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decision log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register + change control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 notes + pilot dashboard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Defined escalation path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897880" y="2240280"/>
            <a:ext cx="5562295" cy="3200400"/>
          </a:xfrm>
          <a:prstGeom prst="roundRect">
            <a:avLst>
              <a:gd name="adj" fmla="val 1714"/>
            </a:avLst>
          </a:prstGeom>
          <a:solidFill>
            <a:srgbClr val="EFE7DA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172200" y="24231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Deliverables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172200" y="2834640"/>
            <a:ext cx="2606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architecture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UX/UI + interactive prototype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 and Android applications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 / SDK integration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· BODY · LINK · Link · Ask Link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Intelligence services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integrations · Body Profile · Body Scan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915400" y="2834640"/>
            <a:ext cx="24688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 · Share · Settings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 · database · APIs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portal · AI services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infrastructure · CI/CD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· monitoring · testing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build + deployment support</a:t>
            </a:r>
            <a:endParaRPr lang="en-US" sz="1100" dirty="0"/>
          </a:p>
          <a:p>
            <a:pPr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and handover documentation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1520" y="5897880"/>
            <a:ext cx="96313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Deliverables are subject to the final contracted scope.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</a:t>
            </a:r>
            <a:endParaRPr lang="en-US" sz="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B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OWNERSHIP &amp; CONTACT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795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968"/>
              </a:lnSpc>
              <a:buNone/>
            </a:pPr>
            <a:r>
              <a:rPr lang="en-US" sz="28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OWNERSHIP. ONE ACCOUNTABLE PARTNER.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2240280"/>
            <a:ext cx="6035040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60120" y="2441448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 &amp; ownership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2825496"/>
            <a:ext cx="562356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Upon full payment and subject to the final agreement, project-specific source code, design assets and agreed deliverables are handed over to the client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Third-party libraries, APIs, foundation models and licensed components remain governed by their own licenses</a:t>
            </a:r>
            <a:endParaRPr lang="en-US" sz="1200" dirty="0"/>
          </a:p>
          <a:p>
            <a:pPr marL="177800" indent="-177800">
              <a:lnSpc>
                <a:spcPts val="1700"/>
              </a:lnSpc>
              <a:buSzPct val="100000"/>
              <a:buChar char="•"/>
            </a:pPr>
            <a:r>
              <a:rPr lang="en-US" sz="120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IP, confidentiality and repository-access provisions are defined in the development agreement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995160" y="2240280"/>
            <a:ext cx="4465015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D3C4"/>
            </a:solidFill>
            <a:prstDash val="solid"/>
          </a:ln>
        </p:spPr>
        <p:txBody>
          <a:bodyPr/>
          <a:p/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2468880"/>
            <a:ext cx="2194560" cy="56235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269480" y="320040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Digitals DMCC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269480" y="3566160"/>
            <a:ext cx="4206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 1502, Fortune Tower, Cluster C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Jumeirah Lakes Towers, Dubai, United Arab Emirates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P.O. Box 88152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+971 56 539 4914</a:t>
            </a:r>
            <a:endParaRPr lang="en-US" sz="1150" dirty="0"/>
          </a:p>
          <a:p>
            <a:pPr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3C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info@quickdigitals.ae  ·  quickdigitals.ae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8A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87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</a:t>
            </a:r>
            <a:endParaRPr lang="en-US" sz="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0E0E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766560" y="0"/>
            <a:ext cx="542513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0E0E0D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6766560" y="0"/>
            <a:ext cx="1097280" cy="6858000"/>
          </a:xfrm>
          <a:prstGeom prst="rect">
            <a:avLst/>
          </a:prstGeom>
          <a:solidFill>
            <a:srgbClr val="0E0E0D">
              <a:alpha val="55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1051560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BUILD</a:t>
            </a:r>
            <a:endParaRPr lang="en-US" sz="40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DEVICE</a:t>
            </a:r>
            <a:endParaRPr lang="en-US" sz="40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LEARNS YOU.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731520" y="34290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31520" y="388620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6E1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 → UNDERSTAND → PRESS → REMEMBER → ACT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31520" y="4526280"/>
            <a:ext cx="4206240" cy="868680"/>
          </a:xfrm>
          <a:prstGeom prst="roundRect">
            <a:avLst>
              <a:gd name="adj" fmla="val 6316"/>
            </a:avLst>
          </a:prstGeom>
          <a:solidFill>
            <a:srgbClr val="D9A24A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1005840" y="46177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0E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 PHASE 0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005840" y="495604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A24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+ SDK validation &amp; product architecture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31520" y="5760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 Quick Digitals DMCC · Dubai, UAE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7315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JLINK  ·  QUICK DIGITALS DMCC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3809848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9A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>Quick Digitals DMCC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JLINK — Product Engineering, Intelligence &amp; Commercialization Proposal</dc:title>
  <dc:subject>PptxGenJS Presentation</dc:subject>
  <dc:creator>Quick Digitals DMCC</dc:creator>
  <cp:lastModifiedBy>Quick Digitals DMCC</cp:lastModifiedBy>
  <cp:revision>1</cp:revision>
  <dcterms:created xsi:type="dcterms:W3CDTF">2026-09-04T10:43:01Z</dcterms:created>
  <dcterms:modified xsi:type="dcterms:W3CDTF">2026-09-04T10:43:01Z</dcterms:modified>
</cp:coreProperties>
</file>